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2"/>
  </p:notesMasterIdLst>
  <p:sldIdLst>
    <p:sldId id="257" r:id="rId2"/>
    <p:sldId id="343" r:id="rId3"/>
    <p:sldId id="451" r:id="rId4"/>
    <p:sldId id="534" r:id="rId5"/>
    <p:sldId id="681" r:id="rId6"/>
    <p:sldId id="452" r:id="rId7"/>
    <p:sldId id="461" r:id="rId8"/>
    <p:sldId id="268" r:id="rId9"/>
    <p:sldId id="269" r:id="rId10"/>
    <p:sldId id="270" r:id="rId11"/>
    <p:sldId id="271" r:id="rId12"/>
    <p:sldId id="272" r:id="rId13"/>
    <p:sldId id="640" r:id="rId14"/>
    <p:sldId id="275" r:id="rId15"/>
    <p:sldId id="276" r:id="rId16"/>
    <p:sldId id="277" r:id="rId17"/>
    <p:sldId id="604" r:id="rId18"/>
    <p:sldId id="279" r:id="rId19"/>
    <p:sldId id="280" r:id="rId20"/>
    <p:sldId id="458" r:id="rId21"/>
    <p:sldId id="459" r:id="rId22"/>
    <p:sldId id="460" r:id="rId23"/>
    <p:sldId id="464" r:id="rId24"/>
    <p:sldId id="465" r:id="rId25"/>
    <p:sldId id="605" r:id="rId26"/>
    <p:sldId id="478" r:id="rId27"/>
    <p:sldId id="466" r:id="rId28"/>
    <p:sldId id="462" r:id="rId29"/>
    <p:sldId id="481" r:id="rId30"/>
    <p:sldId id="467" r:id="rId31"/>
    <p:sldId id="480" r:id="rId32"/>
    <p:sldId id="492" r:id="rId33"/>
    <p:sldId id="487" r:id="rId34"/>
    <p:sldId id="491" r:id="rId35"/>
    <p:sldId id="494" r:id="rId36"/>
    <p:sldId id="495" r:id="rId37"/>
    <p:sldId id="606" r:id="rId38"/>
    <p:sldId id="500" r:id="rId39"/>
    <p:sldId id="502" r:id="rId40"/>
    <p:sldId id="490" r:id="rId41"/>
    <p:sldId id="469" r:id="rId42"/>
    <p:sldId id="623" r:id="rId43"/>
    <p:sldId id="624" r:id="rId44"/>
    <p:sldId id="675" r:id="rId45"/>
    <p:sldId id="677" r:id="rId46"/>
    <p:sldId id="678" r:id="rId47"/>
    <p:sldId id="641" r:id="rId48"/>
    <p:sldId id="679" r:id="rId49"/>
    <p:sldId id="642" r:id="rId50"/>
    <p:sldId id="643" r:id="rId51"/>
    <p:sldId id="645" r:id="rId52"/>
    <p:sldId id="648" r:id="rId53"/>
    <p:sldId id="652" r:id="rId54"/>
    <p:sldId id="649" r:id="rId55"/>
    <p:sldId id="650" r:id="rId56"/>
    <p:sldId id="651" r:id="rId57"/>
    <p:sldId id="653" r:id="rId58"/>
    <p:sldId id="654" r:id="rId59"/>
    <p:sldId id="655" r:id="rId60"/>
    <p:sldId id="656" r:id="rId61"/>
    <p:sldId id="657" r:id="rId62"/>
    <p:sldId id="658" r:id="rId63"/>
    <p:sldId id="659" r:id="rId64"/>
    <p:sldId id="660" r:id="rId65"/>
    <p:sldId id="661" r:id="rId66"/>
    <p:sldId id="662" r:id="rId67"/>
    <p:sldId id="663" r:id="rId68"/>
    <p:sldId id="664" r:id="rId69"/>
    <p:sldId id="665" r:id="rId70"/>
    <p:sldId id="666" r:id="rId71"/>
    <p:sldId id="667" r:id="rId72"/>
    <p:sldId id="680" r:id="rId73"/>
    <p:sldId id="668" r:id="rId74"/>
    <p:sldId id="669" r:id="rId75"/>
    <p:sldId id="670" r:id="rId76"/>
    <p:sldId id="671" r:id="rId77"/>
    <p:sldId id="672" r:id="rId78"/>
    <p:sldId id="674" r:id="rId79"/>
    <p:sldId id="673" r:id="rId80"/>
    <p:sldId id="569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39A"/>
    <a:srgbClr val="B930A0"/>
    <a:srgbClr val="70306F"/>
    <a:srgbClr val="FF0000"/>
    <a:srgbClr val="F885AD"/>
    <a:srgbClr val="FFC3C4"/>
    <a:srgbClr val="54A218"/>
    <a:srgbClr val="FF9799"/>
    <a:srgbClr val="F89290"/>
    <a:srgbClr val="F6A5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03"/>
    <p:restoredTop sz="94643"/>
  </p:normalViewPr>
  <p:slideViewPr>
    <p:cSldViewPr snapToGrid="0" snapToObjects="1">
      <p:cViewPr varScale="1">
        <p:scale>
          <a:sx n="105" d="100"/>
          <a:sy n="105" d="100"/>
        </p:scale>
        <p:origin x="224" y="8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B5D75-2D93-A747-8DB5-37CF9BFEED59}" type="datetimeFigureOut">
              <a:rPr lang="en-US" smtClean="0"/>
              <a:t>10/2/20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28EA78-CF71-B440-90D2-A12E0253D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162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1098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230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369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828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83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098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119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700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1990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10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7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187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652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317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 will represent our labelled data. Our gold truth.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35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14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 ahead of time, we don’t know what the optimal theta parameters ought to be, we only know what the y values should be. So let’s just keep tweaking the parameters until we minimize the error of our predictions y-hat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96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517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90A91-D687-854A-8853-26DEC929B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88AB49-7F3F-8A44-8B6C-28FDC46EC1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7FB7A-9A86-E241-8A7E-D20EDFCEB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10/2/20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54847-8029-0F4D-AD47-C8AB6D491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140B-DBDC-814B-A43B-00CEA44AB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08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EBF1E-21CB-F849-A7B4-B2D2C19F6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E82E4-B780-3444-8B55-592409714E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ECB14-9723-8747-A1C7-57736371F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10/2/20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55DA8-4D17-9C42-B462-440FE0732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3E2ED-599B-2549-BB40-244468F41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48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C787C8-678B-E44D-B8A8-15D82AAFA2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5F3DB0-4600-AF4E-8495-363AD1D81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DD8D5-FEBE-F644-9A9C-35CE65F9A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10/2/20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0A28A-45B0-2646-A4EC-CD14B2D8C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C5CBF-1F16-1743-AF99-40CBA9556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845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F38D9-8723-6F42-9A95-5C76AE356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A4E93-8D0B-3D4D-A120-883E9BE2A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B29D0-028F-E44F-9A5F-1537CD37F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10/2/20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3FDF4-32F9-3E4F-859E-206618F84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D901F-416B-CE48-BB5A-DE342AA94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69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26E57-63BB-524D-BB4E-0BCA775E8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A617E-54A7-EB4E-929C-43E06807C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F14C5-FAF8-4249-B764-C6D1AA1DE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10/2/20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47B11-71D9-D849-BF57-B29123A05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1E4CA-98C9-434A-B239-CBB48DB95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13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FD4C9-F9AE-0543-93F3-4475C0B23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4CDCA-5719-A34B-8369-FCD2B7EC05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23115-EED3-A644-A401-C969013787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DFC5CD-6DDC-1949-BE64-216CDC2D9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10/2/20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F3420F-AC00-FE4F-AEDF-5FBDA4EA8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5DC12-3FE6-E34F-8A08-8BA94963D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220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C253-B243-A844-A1C3-95610857B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FAB03-D57C-0D45-9C0F-936CD2B76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7B9811-D6FB-BF41-A86A-A1306916EA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AA2702-EB31-EF42-86E2-84F55BD14A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0E6150-D732-AC4B-AFFD-0A97E4A65B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76C08E-C16D-0A48-BD8D-9F29A7785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10/2/20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317251-578E-8E47-8A45-D7D94B124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1382FF-F499-4942-A021-43DB2E7DD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609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E9B0B-2F5F-4A47-8CD3-3B4DFBE35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0E20D6-0CBB-704B-9D61-DA6CFD3A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10/2/20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B8389F-72CA-6B4F-B8CD-E4E6FDB15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A7E749-4573-C44C-9CE4-AC33E9057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63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0F2EBE-02A8-684F-AF73-1ED5C5213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10/2/20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893F2C-2DD0-D440-A566-9D145257E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434BA-88CE-7A42-BDD8-FDF1107FE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771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2982D-3406-A94B-81D3-5B9D50636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9BA9F-EFDF-4444-80A1-214747E85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4AD9BA-9D60-EC41-90BA-6D94A7C0FE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FBA80A-CDE2-FE42-B65E-E5098CEF0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10/2/20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B3894F-1F30-714A-85C4-41C613DE2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893F5F-676D-F84D-93B6-E14BFFA3B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48BF3-23BA-E145-94C5-995E40860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CFC4B9-56E6-5F4E-A641-9C3EE88CE0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3B863E-1EBD-6B49-861C-DBC4BB20A0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D682A5-FF98-B74B-A1DB-CFC25110E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10/2/20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6D1B2-866A-5C4A-AC91-85B2AC609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1D25E3-C5F9-0E4D-87C3-34C5D5B2B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558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B75E46-1AE6-CB43-9C70-6B6060826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BE76E-9CE2-5041-A730-6BD49F175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DCBD0-CE40-6942-8F97-124D99C3D4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E82975-11C8-C442-98A0-47A312083D41}" type="datetimeFigureOut">
              <a:rPr lang="en-US" smtClean="0"/>
              <a:t>10/2/20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35C05-F902-C74B-AE3D-0034FD645A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863A5-EFC2-CA48-9B8B-5F8000E340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92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tif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tif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5824E-0329-7345-8870-B3763055E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9021" y="1534078"/>
            <a:ext cx="9312569" cy="805742"/>
          </a:xfrm>
        </p:spPr>
        <p:txBody>
          <a:bodyPr anchor="b" anchorCtr="0">
            <a:normAutofit/>
          </a:bodyPr>
          <a:lstStyle/>
          <a:p>
            <a:pPr algn="l"/>
            <a:r>
              <a:rPr lang="en-US" sz="4000" dirty="0">
                <a:latin typeface="Avenir Medium" panose="02000503020000020003" pitchFamily="2" charset="0"/>
              </a:rPr>
              <a:t>Lecture 13: Data, Models, and Code</a:t>
            </a:r>
            <a:endParaRPr lang="en-US" sz="2400" dirty="0">
              <a:latin typeface="Avenir Medium" panose="02000503020000020003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AC2B2-BE48-F147-B8F0-C4214DE57F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99818" y="3766079"/>
            <a:ext cx="9144000" cy="205498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C00000"/>
                </a:solidFill>
                <a:latin typeface="Avenir Medium" panose="02000503020000020003" pitchFamily="2" charset="0"/>
              </a:rPr>
              <a:t>Harvard IACS</a:t>
            </a:r>
          </a:p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CS109A</a:t>
            </a:r>
          </a:p>
          <a:p>
            <a:pPr algn="l"/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Pavlos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Protopapas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, Kevin Rader, and Chris Tanner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F66A7DC-809D-3741-93BC-D14DE36F96EC}"/>
              </a:ext>
            </a:extLst>
          </p:cNvPr>
          <p:cNvGrpSpPr>
            <a:grpSpLocks noChangeAspect="1"/>
          </p:cNvGrpSpPr>
          <p:nvPr/>
        </p:nvGrpSpPr>
        <p:grpSpPr>
          <a:xfrm>
            <a:off x="7675534" y="3792237"/>
            <a:ext cx="1789742" cy="1001334"/>
            <a:chOff x="3383860" y="4092499"/>
            <a:chExt cx="1774304" cy="1102997"/>
          </a:xfrm>
        </p:grpSpPr>
        <p:pic>
          <p:nvPicPr>
            <p:cNvPr id="5" name="Picture 4" descr="iacs.png">
              <a:extLst>
                <a:ext uri="{FF2B5EF4-FFF2-40B4-BE49-F238E27FC236}">
                  <a16:creationId xmlns:a16="http://schemas.microsoft.com/office/drawing/2014/main" id="{9086F760-9B6C-E246-8627-D5679938DA1E}"/>
                </a:ext>
              </a:extLst>
            </p:cNvPr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6" name="Picture 5" descr="harvard.png">
              <a:extLst>
                <a:ext uri="{FF2B5EF4-FFF2-40B4-BE49-F238E27FC236}">
                  <a16:creationId xmlns:a16="http://schemas.microsoft.com/office/drawing/2014/main" id="{0F533E74-7ECE-6C40-86AD-66A084918B0E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00021C8-F00C-6C43-B330-F8BA8DD2CC26}"/>
              </a:ext>
            </a:extLst>
          </p:cNvPr>
          <p:cNvSpPr/>
          <p:nvPr/>
        </p:nvSpPr>
        <p:spPr>
          <a:xfrm>
            <a:off x="2099818" y="3063666"/>
            <a:ext cx="7806044" cy="996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0095D9-816C-7842-801A-6D3B6EE1281A}"/>
              </a:ext>
            </a:extLst>
          </p:cNvPr>
          <p:cNvSpPr/>
          <p:nvPr/>
        </p:nvSpPr>
        <p:spPr>
          <a:xfrm>
            <a:off x="2099818" y="3152697"/>
            <a:ext cx="7806044" cy="8649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EBC667-27E4-3A43-9E29-B8A44ADC4F14}"/>
              </a:ext>
            </a:extLst>
          </p:cNvPr>
          <p:cNvSpPr/>
          <p:nvPr/>
        </p:nvSpPr>
        <p:spPr>
          <a:xfrm>
            <a:off x="2090947" y="2415684"/>
            <a:ext cx="45743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Medium" panose="02000503020000020003" pitchFamily="2" charset="0"/>
              </a:rPr>
              <a:t>Addressing common issues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58365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AD72E6D-CCF7-A246-9CCA-6E1610BD1462}"/>
              </a:ext>
            </a:extLst>
          </p:cNvPr>
          <p:cNvGrpSpPr/>
          <p:nvPr/>
        </p:nvGrpSpPr>
        <p:grpSpPr>
          <a:xfrm>
            <a:off x="5316273" y="649224"/>
            <a:ext cx="6159447" cy="5918322"/>
            <a:chOff x="3496617" y="439833"/>
            <a:chExt cx="6159447" cy="6146002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48BA96C-C7C6-0945-8069-F45EDDED3756}"/>
                </a:ext>
              </a:extLst>
            </p:cNvPr>
            <p:cNvSpPr/>
            <p:nvPr/>
          </p:nvSpPr>
          <p:spPr>
            <a:xfrm flipH="1">
              <a:off x="5788151" y="439833"/>
              <a:ext cx="3867913" cy="1370679"/>
            </a:xfrm>
            <a:prstGeom prst="parallelogram">
              <a:avLst>
                <a:gd name="adj" fmla="val 45869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10557F2F-961C-F94D-A135-ED448A9761C8}"/>
                </a:ext>
              </a:extLst>
            </p:cNvPr>
            <p:cNvSpPr/>
            <p:nvPr/>
          </p:nvSpPr>
          <p:spPr>
            <a:xfrm>
              <a:off x="7181572" y="5084064"/>
              <a:ext cx="2474492" cy="1501771"/>
            </a:xfrm>
            <a:prstGeom prst="parallelogram">
              <a:avLst>
                <a:gd name="adj" fmla="val 39869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4510F2-8802-9441-97B4-38A05F47C556}"/>
                </a:ext>
              </a:extLst>
            </p:cNvPr>
            <p:cNvSpPr/>
            <p:nvPr/>
          </p:nvSpPr>
          <p:spPr>
            <a:xfrm>
              <a:off x="3496617" y="439833"/>
              <a:ext cx="5532043" cy="61460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8095512" y="910834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/>
          <p:nvPr/>
        </p:nvCxnSpPr>
        <p:spPr>
          <a:xfrm>
            <a:off x="5537719" y="1536192"/>
            <a:ext cx="507846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9446740" y="910834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3DEBFE-BFA6-DF41-A10A-C2774E240FCE}"/>
              </a:ext>
            </a:extLst>
          </p:cNvPr>
          <p:cNvSpPr txBox="1"/>
          <p:nvPr/>
        </p:nvSpPr>
        <p:spPr>
          <a:xfrm>
            <a:off x="9822410" y="1695661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F0F8F2-25C6-5240-96DF-40B4FDDB4ADF}"/>
              </a:ext>
            </a:extLst>
          </p:cNvPr>
          <p:cNvSpPr txBox="1"/>
          <p:nvPr/>
        </p:nvSpPr>
        <p:spPr>
          <a:xfrm>
            <a:off x="6911862" y="126004"/>
            <a:ext cx="2340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Your Data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8A56BE-14DA-8C42-BF3F-769BCE7DC3C7}"/>
              </a:ext>
            </a:extLst>
          </p:cNvPr>
          <p:cNvSpPr txBox="1"/>
          <p:nvPr/>
        </p:nvSpPr>
        <p:spPr>
          <a:xfrm>
            <a:off x="68546" y="545724"/>
            <a:ext cx="511066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Given some data such that each row corresponds to a distinct </a:t>
            </a:r>
            <a:r>
              <a:rPr lang="en-US" sz="2400" dirty="0" err="1">
                <a:latin typeface="Avenir Next" panose="020B0503020202020204" pitchFamily="34" charset="0"/>
              </a:rPr>
              <a:t>i.i.d</a:t>
            </a:r>
            <a:r>
              <a:rPr lang="en-US" sz="2400" dirty="0">
                <a:latin typeface="Avenir Next" panose="020B0503020202020204" pitchFamily="34" charset="0"/>
              </a:rPr>
              <a:t>. observation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You may be interested in a particular column</a:t>
            </a:r>
          </a:p>
        </p:txBody>
      </p:sp>
    </p:spTree>
    <p:extLst>
      <p:ext uri="{BB962C8B-B14F-4D97-AF65-F5344CB8AC3E}">
        <p14:creationId xmlns:p14="http://schemas.microsoft.com/office/powerpoint/2010/main" val="3894152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AD72E6D-CCF7-A246-9CCA-6E1610BD1462}"/>
              </a:ext>
            </a:extLst>
          </p:cNvPr>
          <p:cNvGrpSpPr/>
          <p:nvPr/>
        </p:nvGrpSpPr>
        <p:grpSpPr>
          <a:xfrm>
            <a:off x="5316273" y="649224"/>
            <a:ext cx="6159447" cy="5918322"/>
            <a:chOff x="3496617" y="439833"/>
            <a:chExt cx="6159447" cy="6146002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48BA96C-C7C6-0945-8069-F45EDDED3756}"/>
                </a:ext>
              </a:extLst>
            </p:cNvPr>
            <p:cNvSpPr/>
            <p:nvPr/>
          </p:nvSpPr>
          <p:spPr>
            <a:xfrm flipH="1">
              <a:off x="5788151" y="439833"/>
              <a:ext cx="3867913" cy="1370679"/>
            </a:xfrm>
            <a:prstGeom prst="parallelogram">
              <a:avLst>
                <a:gd name="adj" fmla="val 45869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10557F2F-961C-F94D-A135-ED448A9761C8}"/>
                </a:ext>
              </a:extLst>
            </p:cNvPr>
            <p:cNvSpPr/>
            <p:nvPr/>
          </p:nvSpPr>
          <p:spPr>
            <a:xfrm>
              <a:off x="7181572" y="5084064"/>
              <a:ext cx="2474492" cy="1501771"/>
            </a:xfrm>
            <a:prstGeom prst="parallelogram">
              <a:avLst>
                <a:gd name="adj" fmla="val 39869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4510F2-8802-9441-97B4-38A05F47C556}"/>
                </a:ext>
              </a:extLst>
            </p:cNvPr>
            <p:cNvSpPr/>
            <p:nvPr/>
          </p:nvSpPr>
          <p:spPr>
            <a:xfrm>
              <a:off x="3496617" y="439833"/>
              <a:ext cx="5532043" cy="61460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9501317" y="883764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/>
          <p:nvPr/>
        </p:nvCxnSpPr>
        <p:spPr>
          <a:xfrm>
            <a:off x="5537719" y="1536192"/>
            <a:ext cx="507846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9446740" y="910834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6A4EBE-6870-4946-996A-65C0FA77D0BC}"/>
              </a:ext>
            </a:extLst>
          </p:cNvPr>
          <p:cNvSpPr txBox="1"/>
          <p:nvPr/>
        </p:nvSpPr>
        <p:spPr>
          <a:xfrm>
            <a:off x="9822410" y="1695661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E408F3-D7E9-0B48-AF3B-21805283AE32}"/>
              </a:ext>
            </a:extLst>
          </p:cNvPr>
          <p:cNvSpPr txBox="1"/>
          <p:nvPr/>
        </p:nvSpPr>
        <p:spPr>
          <a:xfrm>
            <a:off x="6911862" y="126004"/>
            <a:ext cx="2340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Your Data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602474-7611-B24F-A62E-639827D08B9F}"/>
              </a:ext>
            </a:extLst>
          </p:cNvPr>
          <p:cNvSpPr txBox="1"/>
          <p:nvPr/>
        </p:nvSpPr>
        <p:spPr>
          <a:xfrm>
            <a:off x="68546" y="545724"/>
            <a:ext cx="511066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Given some data such that each row corresponds to a distinct </a:t>
            </a:r>
            <a:r>
              <a:rPr lang="en-US" sz="2400" dirty="0" err="1">
                <a:latin typeface="Avenir Next" panose="020B0503020202020204" pitchFamily="34" charset="0"/>
              </a:rPr>
              <a:t>i.i.d</a:t>
            </a:r>
            <a:r>
              <a:rPr lang="en-US" sz="2400" dirty="0">
                <a:latin typeface="Avenir Next" panose="020B0503020202020204" pitchFamily="34" charset="0"/>
              </a:rPr>
              <a:t>. observation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You may be interested in a particular column (e.g. </a:t>
            </a:r>
            <a:r>
              <a:rPr lang="en-US" sz="2400" b="1" dirty="0">
                <a:latin typeface="Avenir Next" panose="020B0503020202020204" pitchFamily="34" charset="0"/>
              </a:rPr>
              <a:t>Temp</a:t>
            </a:r>
            <a:r>
              <a:rPr lang="en-US" sz="2400" dirty="0">
                <a:latin typeface="Avenir Next" panose="020B0503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24760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1B63AD76-BA56-384E-992E-452E1EEF2310}"/>
              </a:ext>
            </a:extLst>
          </p:cNvPr>
          <p:cNvSpPr txBox="1"/>
          <p:nvPr/>
        </p:nvSpPr>
        <p:spPr>
          <a:xfrm>
            <a:off x="68546" y="545724"/>
            <a:ext cx="5110669" cy="3713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Given some data such that each row corresponds to a distinct </a:t>
            </a:r>
            <a:r>
              <a:rPr lang="en-US" sz="2400" dirty="0" err="1">
                <a:latin typeface="Avenir Next" panose="020B0503020202020204" pitchFamily="34" charset="0"/>
              </a:rPr>
              <a:t>i.i.d</a:t>
            </a:r>
            <a:r>
              <a:rPr lang="en-US" sz="2400" dirty="0">
                <a:latin typeface="Avenir Next" panose="020B0503020202020204" pitchFamily="34" charset="0"/>
              </a:rPr>
              <a:t>. observation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You may be interested in a particular column (e.g. </a:t>
            </a:r>
            <a:r>
              <a:rPr lang="en-US" sz="2400" b="1" dirty="0">
                <a:latin typeface="Avenir Next" panose="020B0503020202020204" pitchFamily="34" charset="0"/>
              </a:rPr>
              <a:t>Temp</a:t>
            </a:r>
            <a:r>
              <a:rPr lang="en-US" sz="2400" dirty="0">
                <a:latin typeface="Avenir Next" panose="020B0503020202020204" pitchFamily="34" charset="0"/>
              </a:rPr>
              <a:t>)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Let’s divide our data and learn how data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  <a:r>
              <a:rPr lang="en-US" sz="2400" dirty="0">
                <a:latin typeface="Avenir Next" panose="020B0503020202020204" pitchFamily="34" charset="0"/>
              </a:rPr>
              <a:t> is related to data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  <a:endParaRPr lang="en-US" sz="2400" dirty="0">
              <a:latin typeface="Avenir Next" panose="020B0503020202020204" pitchFamily="34" charset="0"/>
            </a:endParaRP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Assert that:</a:t>
            </a: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03A840FC-0DC8-8B4C-BF92-10403A7E46DA}"/>
              </a:ext>
            </a:extLst>
          </p:cNvPr>
          <p:cNvSpPr/>
          <p:nvPr/>
        </p:nvSpPr>
        <p:spPr>
          <a:xfrm>
            <a:off x="10072569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68B674A-6704-3145-B0E2-B011C3DEBA61}"/>
              </a:ext>
            </a:extLst>
          </p:cNvPr>
          <p:cNvSpPr/>
          <p:nvPr/>
        </p:nvSpPr>
        <p:spPr>
          <a:xfrm flipH="1">
            <a:off x="10114652" y="649224"/>
            <a:ext cx="1792955" cy="1319902"/>
          </a:xfrm>
          <a:prstGeom prst="parallelogram">
            <a:avLst>
              <a:gd name="adj" fmla="val 20236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0557F2F-961C-F94D-A135-ED448A9761C8}"/>
              </a:ext>
            </a:extLst>
          </p:cNvPr>
          <p:cNvSpPr/>
          <p:nvPr/>
        </p:nvSpPr>
        <p:spPr>
          <a:xfrm>
            <a:off x="7875678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48BA96C-C7C6-0945-8069-F45EDDED3756}"/>
              </a:ext>
            </a:extLst>
          </p:cNvPr>
          <p:cNvSpPr/>
          <p:nvPr/>
        </p:nvSpPr>
        <p:spPr>
          <a:xfrm flipH="1">
            <a:off x="6985115" y="649224"/>
            <a:ext cx="2897497" cy="1319902"/>
          </a:xfrm>
          <a:prstGeom prst="parallelogram">
            <a:avLst>
              <a:gd name="adj" fmla="val 32013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6DE5AF-B1F7-164E-A429-427FCDAA2491}"/>
              </a:ext>
            </a:extLst>
          </p:cNvPr>
          <p:cNvSpPr/>
          <p:nvPr/>
        </p:nvSpPr>
        <p:spPr>
          <a:xfrm>
            <a:off x="9742997" y="649224"/>
            <a:ext cx="188285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4510F2-8802-9441-97B4-38A05F47C556}"/>
              </a:ext>
            </a:extLst>
          </p:cNvPr>
          <p:cNvSpPr/>
          <p:nvPr/>
        </p:nvSpPr>
        <p:spPr>
          <a:xfrm>
            <a:off x="5316273" y="649224"/>
            <a:ext cx="414411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814080" y="126281"/>
            <a:ext cx="94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10114653" y="853500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5537719" y="1536192"/>
            <a:ext cx="367611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10060076" y="880570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6A4EBE-6870-4946-996A-65C0FA77D0BC}"/>
              </a:ext>
            </a:extLst>
          </p:cNvPr>
          <p:cNvSpPr txBox="1"/>
          <p:nvPr/>
        </p:nvSpPr>
        <p:spPr>
          <a:xfrm>
            <a:off x="10435746" y="1665397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1906A-31FD-E445-B372-3566F14D4680}"/>
              </a:ext>
            </a:extLst>
          </p:cNvPr>
          <p:cNvSpPr txBox="1"/>
          <p:nvPr/>
        </p:nvSpPr>
        <p:spPr>
          <a:xfrm>
            <a:off x="10283819" y="110005"/>
            <a:ext cx="801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573919-2D73-9C4F-A685-A8ECCF1DFBD0}"/>
              </a:ext>
            </a:extLst>
          </p:cNvPr>
          <p:cNvCxnSpPr>
            <a:cxnSpLocks/>
          </p:cNvCxnSpPr>
          <p:nvPr/>
        </p:nvCxnSpPr>
        <p:spPr>
          <a:xfrm>
            <a:off x="10190401" y="1536192"/>
            <a:ext cx="9880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/>
              <p:nvPr/>
            </p:nvSpPr>
            <p:spPr>
              <a:xfrm>
                <a:off x="2268492" y="3749961"/>
                <a:ext cx="22631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492" y="3749961"/>
                <a:ext cx="2263140" cy="430887"/>
              </a:xfrm>
              <a:prstGeom prst="rect">
                <a:avLst/>
              </a:prstGeom>
              <a:blipFill>
                <a:blip r:embed="rId3"/>
                <a:stretch>
                  <a:fillRect l="-2235" t="-571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1214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1B63AD76-BA56-384E-992E-452E1EEF2310}"/>
              </a:ext>
            </a:extLst>
          </p:cNvPr>
          <p:cNvSpPr txBox="1"/>
          <p:nvPr/>
        </p:nvSpPr>
        <p:spPr>
          <a:xfrm>
            <a:off x="68546" y="545724"/>
            <a:ext cx="5110669" cy="3713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Given some data such that each row corresponds to a distinct </a:t>
            </a:r>
            <a:r>
              <a:rPr lang="en-US" sz="2400" dirty="0" err="1">
                <a:latin typeface="Avenir Next" panose="020B0503020202020204" pitchFamily="34" charset="0"/>
              </a:rPr>
              <a:t>i.i.d</a:t>
            </a:r>
            <a:r>
              <a:rPr lang="en-US" sz="2400" dirty="0">
                <a:latin typeface="Avenir Next" panose="020B0503020202020204" pitchFamily="34" charset="0"/>
              </a:rPr>
              <a:t>. observation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You may be interested in a particular column (e.g. </a:t>
            </a:r>
            <a:r>
              <a:rPr lang="en-US" sz="2400" b="1" dirty="0">
                <a:latin typeface="Avenir Next" panose="020B0503020202020204" pitchFamily="34" charset="0"/>
              </a:rPr>
              <a:t>Temp</a:t>
            </a:r>
            <a:r>
              <a:rPr lang="en-US" sz="2400" dirty="0">
                <a:latin typeface="Avenir Next" panose="020B0503020202020204" pitchFamily="34" charset="0"/>
              </a:rPr>
              <a:t>)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Let’s divide our data and learn how data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  <a:r>
              <a:rPr lang="en-US" sz="2400" dirty="0">
                <a:latin typeface="Avenir Next" panose="020B0503020202020204" pitchFamily="34" charset="0"/>
              </a:rPr>
              <a:t> is related to data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  <a:endParaRPr lang="en-US" sz="2400" dirty="0">
              <a:latin typeface="Avenir Next" panose="020B0503020202020204" pitchFamily="34" charset="0"/>
            </a:endParaRP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Assert that:</a:t>
            </a: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03A840FC-0DC8-8B4C-BF92-10403A7E46DA}"/>
              </a:ext>
            </a:extLst>
          </p:cNvPr>
          <p:cNvSpPr/>
          <p:nvPr/>
        </p:nvSpPr>
        <p:spPr>
          <a:xfrm>
            <a:off x="10072569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68B674A-6704-3145-B0E2-B011C3DEBA61}"/>
              </a:ext>
            </a:extLst>
          </p:cNvPr>
          <p:cNvSpPr/>
          <p:nvPr/>
        </p:nvSpPr>
        <p:spPr>
          <a:xfrm flipH="1">
            <a:off x="10114652" y="649224"/>
            <a:ext cx="1792955" cy="1319902"/>
          </a:xfrm>
          <a:prstGeom prst="parallelogram">
            <a:avLst>
              <a:gd name="adj" fmla="val 20236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0557F2F-961C-F94D-A135-ED448A9761C8}"/>
              </a:ext>
            </a:extLst>
          </p:cNvPr>
          <p:cNvSpPr/>
          <p:nvPr/>
        </p:nvSpPr>
        <p:spPr>
          <a:xfrm>
            <a:off x="7875678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48BA96C-C7C6-0945-8069-F45EDDED3756}"/>
              </a:ext>
            </a:extLst>
          </p:cNvPr>
          <p:cNvSpPr/>
          <p:nvPr/>
        </p:nvSpPr>
        <p:spPr>
          <a:xfrm flipH="1">
            <a:off x="6985115" y="649224"/>
            <a:ext cx="2897497" cy="1319902"/>
          </a:xfrm>
          <a:prstGeom prst="parallelogram">
            <a:avLst>
              <a:gd name="adj" fmla="val 32013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6DE5AF-B1F7-164E-A429-427FCDAA2491}"/>
              </a:ext>
            </a:extLst>
          </p:cNvPr>
          <p:cNvSpPr/>
          <p:nvPr/>
        </p:nvSpPr>
        <p:spPr>
          <a:xfrm>
            <a:off x="9742997" y="649224"/>
            <a:ext cx="188285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4510F2-8802-9441-97B4-38A05F47C556}"/>
              </a:ext>
            </a:extLst>
          </p:cNvPr>
          <p:cNvSpPr/>
          <p:nvPr/>
        </p:nvSpPr>
        <p:spPr>
          <a:xfrm>
            <a:off x="5316273" y="649224"/>
            <a:ext cx="414411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814080" y="126281"/>
            <a:ext cx="94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10114653" y="853500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5537719" y="1536192"/>
            <a:ext cx="367611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10060076" y="880570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6A4EBE-6870-4946-996A-65C0FA77D0BC}"/>
              </a:ext>
            </a:extLst>
          </p:cNvPr>
          <p:cNvSpPr txBox="1"/>
          <p:nvPr/>
        </p:nvSpPr>
        <p:spPr>
          <a:xfrm>
            <a:off x="10435746" y="1665397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1906A-31FD-E445-B372-3566F14D4680}"/>
              </a:ext>
            </a:extLst>
          </p:cNvPr>
          <p:cNvSpPr txBox="1"/>
          <p:nvPr/>
        </p:nvSpPr>
        <p:spPr>
          <a:xfrm>
            <a:off x="10283819" y="110005"/>
            <a:ext cx="801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573919-2D73-9C4F-A685-A8ECCF1DFBD0}"/>
              </a:ext>
            </a:extLst>
          </p:cNvPr>
          <p:cNvCxnSpPr>
            <a:cxnSpLocks/>
          </p:cNvCxnSpPr>
          <p:nvPr/>
        </p:nvCxnSpPr>
        <p:spPr>
          <a:xfrm>
            <a:off x="10190401" y="1536192"/>
            <a:ext cx="9880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/>
              <p:nvPr/>
            </p:nvSpPr>
            <p:spPr>
              <a:xfrm>
                <a:off x="2268492" y="3749961"/>
                <a:ext cx="22631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492" y="3749961"/>
                <a:ext cx="2263140" cy="430887"/>
              </a:xfrm>
              <a:prstGeom prst="rect">
                <a:avLst/>
              </a:prstGeom>
              <a:blipFill>
                <a:blip r:embed="rId3"/>
                <a:stretch>
                  <a:fillRect l="-2235" t="-571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Down Arrow 24">
            <a:extLst>
              <a:ext uri="{FF2B5EF4-FFF2-40B4-BE49-F238E27FC236}">
                <a16:creationId xmlns:a16="http://schemas.microsoft.com/office/drawing/2014/main" id="{5DA68694-0B6B-6343-B8F4-A91D7DC72ED7}"/>
              </a:ext>
            </a:extLst>
          </p:cNvPr>
          <p:cNvSpPr/>
          <p:nvPr/>
        </p:nvSpPr>
        <p:spPr>
          <a:xfrm rot="10800000">
            <a:off x="4152984" y="4259561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A232079-A381-494A-8579-5F4C10CCE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7791" y="4520732"/>
            <a:ext cx="895436" cy="89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91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63AD76-BA56-384E-992E-452E1EEF2310}"/>
                  </a:ext>
                </a:extLst>
              </p:cNvPr>
              <p:cNvSpPr txBox="1"/>
              <p:nvPr/>
            </p:nvSpPr>
            <p:spPr>
              <a:xfrm>
                <a:off x="68546" y="545724"/>
                <a:ext cx="5110669" cy="5017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Given some data such that each row corresponds to a distinct </a:t>
                </a:r>
                <a:r>
                  <a:rPr lang="en-US" sz="2400" dirty="0" err="1">
                    <a:latin typeface="Avenir Next" panose="020B0503020202020204" pitchFamily="34" charset="0"/>
                  </a:rPr>
                  <a:t>i.i.d</a:t>
                </a:r>
                <a:r>
                  <a:rPr lang="en-US" sz="2400" dirty="0">
                    <a:latin typeface="Avenir Next" panose="020B0503020202020204" pitchFamily="34" charset="0"/>
                  </a:rPr>
                  <a:t>. observation</a:t>
                </a:r>
              </a:p>
              <a:p>
                <a:pPr marL="342900" indent="-34290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You may be interested in a particular column (e.g. </a:t>
                </a:r>
                <a:r>
                  <a:rPr lang="en-US" sz="2400" b="1" dirty="0">
                    <a:latin typeface="Avenir Next" panose="020B0503020202020204" pitchFamily="34" charset="0"/>
                  </a:rPr>
                  <a:t>Temp</a:t>
                </a:r>
                <a:r>
                  <a:rPr lang="en-US" sz="2400" dirty="0">
                    <a:latin typeface="Avenir Next" panose="020B0503020202020204" pitchFamily="34" charset="0"/>
                  </a:rPr>
                  <a:t>)</a:t>
                </a: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Let’s divide our data and learn how data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</a:rPr>
                  <a:t>X</a:t>
                </a:r>
                <a:r>
                  <a:rPr lang="en-US" sz="2400" dirty="0">
                    <a:latin typeface="Avenir Next" panose="020B0503020202020204" pitchFamily="34" charset="0"/>
                  </a:rPr>
                  <a:t> is related to data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</a:rPr>
                  <a:t>Y</a:t>
                </a:r>
                <a:endParaRPr lang="en-US" sz="2400" dirty="0">
                  <a:latin typeface="Avenir Next" panose="020B0503020202020204" pitchFamily="34" charset="0"/>
                </a:endParaRP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Assert that:</a:t>
                </a: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Want a model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that is:</a:t>
                </a:r>
              </a:p>
              <a:p>
                <a:pPr marL="800100" lvl="1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C00000"/>
                    </a:solidFill>
                    <a:latin typeface="Avenir Next" panose="020B0503020202020204" pitchFamily="34" charset="0"/>
                  </a:rPr>
                  <a:t>Supervised</a:t>
                </a:r>
                <a:endParaRPr lang="en-US" sz="2400" dirty="0">
                  <a:solidFill>
                    <a:schemeClr val="accent1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63AD76-BA56-384E-992E-452E1EEF2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6" y="545724"/>
                <a:ext cx="5110669" cy="5017079"/>
              </a:xfrm>
              <a:prstGeom prst="rect">
                <a:avLst/>
              </a:prstGeom>
              <a:blipFill>
                <a:blip r:embed="rId2"/>
                <a:stretch>
                  <a:fillRect l="-990" t="-1010" b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Parallelogram 20">
            <a:extLst>
              <a:ext uri="{FF2B5EF4-FFF2-40B4-BE49-F238E27FC236}">
                <a16:creationId xmlns:a16="http://schemas.microsoft.com/office/drawing/2014/main" id="{03A840FC-0DC8-8B4C-BF92-10403A7E46DA}"/>
              </a:ext>
            </a:extLst>
          </p:cNvPr>
          <p:cNvSpPr/>
          <p:nvPr/>
        </p:nvSpPr>
        <p:spPr>
          <a:xfrm>
            <a:off x="10072569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68B674A-6704-3145-B0E2-B011C3DEBA61}"/>
              </a:ext>
            </a:extLst>
          </p:cNvPr>
          <p:cNvSpPr/>
          <p:nvPr/>
        </p:nvSpPr>
        <p:spPr>
          <a:xfrm flipH="1">
            <a:off x="10114652" y="649224"/>
            <a:ext cx="1792955" cy="1319902"/>
          </a:xfrm>
          <a:prstGeom prst="parallelogram">
            <a:avLst>
              <a:gd name="adj" fmla="val 20236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0557F2F-961C-F94D-A135-ED448A9761C8}"/>
              </a:ext>
            </a:extLst>
          </p:cNvPr>
          <p:cNvSpPr/>
          <p:nvPr/>
        </p:nvSpPr>
        <p:spPr>
          <a:xfrm>
            <a:off x="7875678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48BA96C-C7C6-0945-8069-F45EDDED3756}"/>
              </a:ext>
            </a:extLst>
          </p:cNvPr>
          <p:cNvSpPr/>
          <p:nvPr/>
        </p:nvSpPr>
        <p:spPr>
          <a:xfrm flipH="1">
            <a:off x="6985115" y="649224"/>
            <a:ext cx="2897497" cy="1319902"/>
          </a:xfrm>
          <a:prstGeom prst="parallelogram">
            <a:avLst>
              <a:gd name="adj" fmla="val 32013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6DE5AF-B1F7-164E-A429-427FCDAA2491}"/>
              </a:ext>
            </a:extLst>
          </p:cNvPr>
          <p:cNvSpPr/>
          <p:nvPr/>
        </p:nvSpPr>
        <p:spPr>
          <a:xfrm>
            <a:off x="9742997" y="649224"/>
            <a:ext cx="188285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4510F2-8802-9441-97B4-38A05F47C556}"/>
              </a:ext>
            </a:extLst>
          </p:cNvPr>
          <p:cNvSpPr/>
          <p:nvPr/>
        </p:nvSpPr>
        <p:spPr>
          <a:xfrm>
            <a:off x="5316273" y="649224"/>
            <a:ext cx="414411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814080" y="126281"/>
            <a:ext cx="94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10114653" y="853500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5537719" y="1536192"/>
            <a:ext cx="367611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10060076" y="880570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6A4EBE-6870-4946-996A-65C0FA77D0BC}"/>
              </a:ext>
            </a:extLst>
          </p:cNvPr>
          <p:cNvSpPr txBox="1"/>
          <p:nvPr/>
        </p:nvSpPr>
        <p:spPr>
          <a:xfrm>
            <a:off x="10435746" y="1665397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1906A-31FD-E445-B372-3566F14D4680}"/>
              </a:ext>
            </a:extLst>
          </p:cNvPr>
          <p:cNvSpPr txBox="1"/>
          <p:nvPr/>
        </p:nvSpPr>
        <p:spPr>
          <a:xfrm>
            <a:off x="10283819" y="110005"/>
            <a:ext cx="801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573919-2D73-9C4F-A685-A8ECCF1DFBD0}"/>
              </a:ext>
            </a:extLst>
          </p:cNvPr>
          <p:cNvCxnSpPr>
            <a:cxnSpLocks/>
          </p:cNvCxnSpPr>
          <p:nvPr/>
        </p:nvCxnSpPr>
        <p:spPr>
          <a:xfrm>
            <a:off x="10190401" y="1536192"/>
            <a:ext cx="9880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/>
              <p:nvPr/>
            </p:nvSpPr>
            <p:spPr>
              <a:xfrm>
                <a:off x="2268492" y="3749961"/>
                <a:ext cx="22631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492" y="3749961"/>
                <a:ext cx="2263140" cy="430887"/>
              </a:xfrm>
              <a:prstGeom prst="rect">
                <a:avLst/>
              </a:prstGeom>
              <a:blipFill>
                <a:blip r:embed="rId3"/>
                <a:stretch>
                  <a:fillRect l="-2235" t="-571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2426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/>
              <p:nvPr/>
            </p:nvSpPr>
            <p:spPr>
              <a:xfrm>
                <a:off x="2268492" y="3749961"/>
                <a:ext cx="22631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492" y="3749961"/>
                <a:ext cx="2263140" cy="430887"/>
              </a:xfrm>
              <a:prstGeom prst="rect">
                <a:avLst/>
              </a:prstGeom>
              <a:blipFill>
                <a:blip r:embed="rId2"/>
                <a:stretch>
                  <a:fillRect l="-2235" t="-571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63AD76-BA56-384E-992E-452E1EEF2310}"/>
                  </a:ext>
                </a:extLst>
              </p:cNvPr>
              <p:cNvSpPr txBox="1"/>
              <p:nvPr/>
            </p:nvSpPr>
            <p:spPr>
              <a:xfrm>
                <a:off x="68546" y="545724"/>
                <a:ext cx="5110669" cy="5017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Given some data such that each row corresponds to a distinct </a:t>
                </a:r>
                <a:r>
                  <a:rPr lang="en-US" sz="2400" dirty="0" err="1">
                    <a:latin typeface="Avenir Next" panose="020B0503020202020204" pitchFamily="34" charset="0"/>
                  </a:rPr>
                  <a:t>i.i.d</a:t>
                </a:r>
                <a:r>
                  <a:rPr lang="en-US" sz="2400" dirty="0">
                    <a:latin typeface="Avenir Next" panose="020B0503020202020204" pitchFamily="34" charset="0"/>
                  </a:rPr>
                  <a:t>. observation</a:t>
                </a:r>
              </a:p>
              <a:p>
                <a:pPr marL="342900" indent="-34290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You may be interested in a particular column (e.g. </a:t>
                </a:r>
                <a:r>
                  <a:rPr lang="en-US" sz="2400" b="1" dirty="0">
                    <a:latin typeface="Avenir Next" panose="020B0503020202020204" pitchFamily="34" charset="0"/>
                  </a:rPr>
                  <a:t>Temp</a:t>
                </a:r>
                <a:r>
                  <a:rPr lang="en-US" sz="2400" dirty="0">
                    <a:latin typeface="Avenir Next" panose="020B0503020202020204" pitchFamily="34" charset="0"/>
                  </a:rPr>
                  <a:t>)</a:t>
                </a: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Let’s divide our data and learn how data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</a:rPr>
                  <a:t>X</a:t>
                </a:r>
                <a:r>
                  <a:rPr lang="en-US" sz="2400" dirty="0">
                    <a:latin typeface="Avenir Next" panose="020B0503020202020204" pitchFamily="34" charset="0"/>
                  </a:rPr>
                  <a:t> is related to data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</a:rPr>
                  <a:t>Y</a:t>
                </a:r>
                <a:endParaRPr lang="en-US" sz="2400" dirty="0">
                  <a:latin typeface="Avenir Next" panose="020B0503020202020204" pitchFamily="34" charset="0"/>
                </a:endParaRP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Assert that:</a:t>
                </a: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Want a model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that is:</a:t>
                </a:r>
              </a:p>
              <a:p>
                <a:pPr marL="800100" lvl="1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C00000"/>
                    </a:solidFill>
                    <a:latin typeface="Avenir Next" panose="020B0503020202020204" pitchFamily="34" charset="0"/>
                  </a:rPr>
                  <a:t>Supervised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63AD76-BA56-384E-992E-452E1EEF2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6" y="545724"/>
                <a:ext cx="5110669" cy="5017079"/>
              </a:xfrm>
              <a:prstGeom prst="rect">
                <a:avLst/>
              </a:prstGeom>
              <a:blipFill>
                <a:blip r:embed="rId3"/>
                <a:stretch>
                  <a:fillRect l="-990" t="-1010" b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Parallelogram 20">
            <a:extLst>
              <a:ext uri="{FF2B5EF4-FFF2-40B4-BE49-F238E27FC236}">
                <a16:creationId xmlns:a16="http://schemas.microsoft.com/office/drawing/2014/main" id="{03A840FC-0DC8-8B4C-BF92-10403A7E46DA}"/>
              </a:ext>
            </a:extLst>
          </p:cNvPr>
          <p:cNvSpPr/>
          <p:nvPr/>
        </p:nvSpPr>
        <p:spPr>
          <a:xfrm>
            <a:off x="10072569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68B674A-6704-3145-B0E2-B011C3DEBA61}"/>
              </a:ext>
            </a:extLst>
          </p:cNvPr>
          <p:cNvSpPr/>
          <p:nvPr/>
        </p:nvSpPr>
        <p:spPr>
          <a:xfrm flipH="1">
            <a:off x="10114652" y="649224"/>
            <a:ext cx="1792955" cy="1319902"/>
          </a:xfrm>
          <a:prstGeom prst="parallelogram">
            <a:avLst>
              <a:gd name="adj" fmla="val 20236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0557F2F-961C-F94D-A135-ED448A9761C8}"/>
              </a:ext>
            </a:extLst>
          </p:cNvPr>
          <p:cNvSpPr/>
          <p:nvPr/>
        </p:nvSpPr>
        <p:spPr>
          <a:xfrm>
            <a:off x="7875678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48BA96C-C7C6-0945-8069-F45EDDED3756}"/>
              </a:ext>
            </a:extLst>
          </p:cNvPr>
          <p:cNvSpPr/>
          <p:nvPr/>
        </p:nvSpPr>
        <p:spPr>
          <a:xfrm flipH="1">
            <a:off x="6985115" y="649224"/>
            <a:ext cx="2897497" cy="1319902"/>
          </a:xfrm>
          <a:prstGeom prst="parallelogram">
            <a:avLst>
              <a:gd name="adj" fmla="val 32013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6DE5AF-B1F7-164E-A429-427FCDAA2491}"/>
              </a:ext>
            </a:extLst>
          </p:cNvPr>
          <p:cNvSpPr/>
          <p:nvPr/>
        </p:nvSpPr>
        <p:spPr>
          <a:xfrm>
            <a:off x="9742997" y="649224"/>
            <a:ext cx="188285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4510F2-8802-9441-97B4-38A05F47C556}"/>
              </a:ext>
            </a:extLst>
          </p:cNvPr>
          <p:cNvSpPr/>
          <p:nvPr/>
        </p:nvSpPr>
        <p:spPr>
          <a:xfrm>
            <a:off x="5316273" y="649224"/>
            <a:ext cx="414411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814080" y="126281"/>
            <a:ext cx="94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10114653" y="853500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5537719" y="1536192"/>
            <a:ext cx="367611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10060076" y="880570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6A4EBE-6870-4946-996A-65C0FA77D0BC}"/>
              </a:ext>
            </a:extLst>
          </p:cNvPr>
          <p:cNvSpPr txBox="1"/>
          <p:nvPr/>
        </p:nvSpPr>
        <p:spPr>
          <a:xfrm>
            <a:off x="10435746" y="1665397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1906A-31FD-E445-B372-3566F14D4680}"/>
              </a:ext>
            </a:extLst>
          </p:cNvPr>
          <p:cNvSpPr txBox="1"/>
          <p:nvPr/>
        </p:nvSpPr>
        <p:spPr>
          <a:xfrm>
            <a:off x="10283819" y="110005"/>
            <a:ext cx="801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573919-2D73-9C4F-A685-A8ECCF1DFBD0}"/>
              </a:ext>
            </a:extLst>
          </p:cNvPr>
          <p:cNvCxnSpPr>
            <a:cxnSpLocks/>
          </p:cNvCxnSpPr>
          <p:nvPr/>
        </p:nvCxnSpPr>
        <p:spPr>
          <a:xfrm>
            <a:off x="10190401" y="1536192"/>
            <a:ext cx="9880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E53BE38-95B9-8D4F-B56D-4ADF599AFE4A}"/>
              </a:ext>
            </a:extLst>
          </p:cNvPr>
          <p:cNvSpPr/>
          <p:nvPr/>
        </p:nvSpPr>
        <p:spPr>
          <a:xfrm>
            <a:off x="75370" y="226671"/>
            <a:ext cx="5110669" cy="6127189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A4344D-F1C0-574D-9E55-6EF6E18C3F0F}"/>
              </a:ext>
            </a:extLst>
          </p:cNvPr>
          <p:cNvSpPr/>
          <p:nvPr/>
        </p:nvSpPr>
        <p:spPr>
          <a:xfrm>
            <a:off x="79600" y="5012999"/>
            <a:ext cx="2563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</a:rPr>
              <a:t>Supervised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400A40-8F4A-724C-A1F4-A34735EC7033}"/>
              </a:ext>
            </a:extLst>
          </p:cNvPr>
          <p:cNvSpPr/>
          <p:nvPr/>
        </p:nvSpPr>
        <p:spPr>
          <a:xfrm>
            <a:off x="838142" y="4980942"/>
            <a:ext cx="1758549" cy="457200"/>
          </a:xfrm>
          <a:prstGeom prst="rect">
            <a:avLst/>
          </a:prstGeom>
          <a:solidFill>
            <a:srgbClr val="C0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336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/>
              <p:nvPr/>
            </p:nvSpPr>
            <p:spPr>
              <a:xfrm>
                <a:off x="2268492" y="3749961"/>
                <a:ext cx="22631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492" y="3749961"/>
                <a:ext cx="2263140" cy="430887"/>
              </a:xfrm>
              <a:prstGeom prst="rect">
                <a:avLst/>
              </a:prstGeom>
              <a:blipFill>
                <a:blip r:embed="rId2"/>
                <a:stretch>
                  <a:fillRect l="-2235" t="-571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1B63AD76-BA56-384E-992E-452E1EEF2310}"/>
              </a:ext>
            </a:extLst>
          </p:cNvPr>
          <p:cNvSpPr txBox="1"/>
          <p:nvPr/>
        </p:nvSpPr>
        <p:spPr>
          <a:xfrm>
            <a:off x="68546" y="545724"/>
            <a:ext cx="5110669" cy="4965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Given some data such that each row corresponds to a distinct </a:t>
            </a:r>
            <a:r>
              <a:rPr lang="en-US" sz="2400" dirty="0" err="1">
                <a:latin typeface="Avenir Next" panose="020B0503020202020204" pitchFamily="34" charset="0"/>
              </a:rPr>
              <a:t>i.i.d</a:t>
            </a:r>
            <a:r>
              <a:rPr lang="en-US" sz="2400" dirty="0">
                <a:latin typeface="Avenir Next" panose="020B0503020202020204" pitchFamily="34" charset="0"/>
              </a:rPr>
              <a:t>. observation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You may be interested in a particular column (e.g. </a:t>
            </a:r>
            <a:r>
              <a:rPr lang="en-US" sz="2400" b="1" dirty="0">
                <a:latin typeface="Avenir Next" panose="020B0503020202020204" pitchFamily="34" charset="0"/>
              </a:rPr>
              <a:t>Temp</a:t>
            </a:r>
            <a:r>
              <a:rPr lang="en-US" sz="2400" dirty="0">
                <a:latin typeface="Avenir Next" panose="020B0503020202020204" pitchFamily="34" charset="0"/>
              </a:rPr>
              <a:t>)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Let’s divide our data and learn how data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  <a:r>
              <a:rPr lang="en-US" sz="2400" dirty="0">
                <a:latin typeface="Avenir Next" panose="020B0503020202020204" pitchFamily="34" charset="0"/>
              </a:rPr>
              <a:t> is related to data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  <a:endParaRPr lang="en-US" sz="2400" dirty="0">
              <a:latin typeface="Avenir Next" panose="020B0503020202020204" pitchFamily="34" charset="0"/>
            </a:endParaRP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Assert that: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Want a model that is:</a:t>
            </a:r>
          </a:p>
          <a:p>
            <a:pPr marL="800100" lvl="1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</a:rPr>
              <a:t>Supervised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11B5F0-C4C7-9242-B4C7-4082E371D17C}"/>
              </a:ext>
            </a:extLst>
          </p:cNvPr>
          <p:cNvSpPr/>
          <p:nvPr/>
        </p:nvSpPr>
        <p:spPr>
          <a:xfrm>
            <a:off x="102185" y="126281"/>
            <a:ext cx="5110669" cy="6127189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03A840FC-0DC8-8B4C-BF92-10403A7E46DA}"/>
              </a:ext>
            </a:extLst>
          </p:cNvPr>
          <p:cNvSpPr/>
          <p:nvPr/>
        </p:nvSpPr>
        <p:spPr>
          <a:xfrm>
            <a:off x="10072569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68B674A-6704-3145-B0E2-B011C3DEBA61}"/>
              </a:ext>
            </a:extLst>
          </p:cNvPr>
          <p:cNvSpPr/>
          <p:nvPr/>
        </p:nvSpPr>
        <p:spPr>
          <a:xfrm flipH="1">
            <a:off x="10114652" y="649224"/>
            <a:ext cx="1792955" cy="1319902"/>
          </a:xfrm>
          <a:prstGeom prst="parallelogram">
            <a:avLst>
              <a:gd name="adj" fmla="val 20236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0557F2F-961C-F94D-A135-ED448A9761C8}"/>
              </a:ext>
            </a:extLst>
          </p:cNvPr>
          <p:cNvSpPr/>
          <p:nvPr/>
        </p:nvSpPr>
        <p:spPr>
          <a:xfrm>
            <a:off x="7875678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48BA96C-C7C6-0945-8069-F45EDDED3756}"/>
              </a:ext>
            </a:extLst>
          </p:cNvPr>
          <p:cNvSpPr/>
          <p:nvPr/>
        </p:nvSpPr>
        <p:spPr>
          <a:xfrm flipH="1">
            <a:off x="6985115" y="649224"/>
            <a:ext cx="2897497" cy="1319902"/>
          </a:xfrm>
          <a:prstGeom prst="parallelogram">
            <a:avLst>
              <a:gd name="adj" fmla="val 32013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6DE5AF-B1F7-164E-A429-427FCDAA2491}"/>
              </a:ext>
            </a:extLst>
          </p:cNvPr>
          <p:cNvSpPr/>
          <p:nvPr/>
        </p:nvSpPr>
        <p:spPr>
          <a:xfrm>
            <a:off x="9742997" y="649224"/>
            <a:ext cx="188285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4510F2-8802-9441-97B4-38A05F47C556}"/>
              </a:ext>
            </a:extLst>
          </p:cNvPr>
          <p:cNvSpPr/>
          <p:nvPr/>
        </p:nvSpPr>
        <p:spPr>
          <a:xfrm>
            <a:off x="5316273" y="649224"/>
            <a:ext cx="414411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814080" y="126281"/>
            <a:ext cx="94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10114653" y="853500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5537719" y="1536192"/>
            <a:ext cx="367611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1906A-31FD-E445-B372-3566F14D4680}"/>
              </a:ext>
            </a:extLst>
          </p:cNvPr>
          <p:cNvSpPr txBox="1"/>
          <p:nvPr/>
        </p:nvSpPr>
        <p:spPr>
          <a:xfrm>
            <a:off x="10283819" y="110005"/>
            <a:ext cx="801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400A40-8F4A-724C-A1F4-A34735EC7033}"/>
              </a:ext>
            </a:extLst>
          </p:cNvPr>
          <p:cNvSpPr/>
          <p:nvPr/>
        </p:nvSpPr>
        <p:spPr>
          <a:xfrm>
            <a:off x="861987" y="4995747"/>
            <a:ext cx="1758549" cy="457200"/>
          </a:xfrm>
          <a:prstGeom prst="rect">
            <a:avLst/>
          </a:prstGeom>
          <a:solidFill>
            <a:srgbClr val="C0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A4344D-F1C0-574D-9E55-6EF6E18C3F0F}"/>
              </a:ext>
            </a:extLst>
          </p:cNvPr>
          <p:cNvSpPr/>
          <p:nvPr/>
        </p:nvSpPr>
        <p:spPr>
          <a:xfrm>
            <a:off x="71669" y="5008009"/>
            <a:ext cx="2563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</a:rPr>
              <a:t>Supervised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AC093D-8460-8241-98DE-46BA48C9B42A}"/>
              </a:ext>
            </a:extLst>
          </p:cNvPr>
          <p:cNvSpPr/>
          <p:nvPr/>
        </p:nvSpPr>
        <p:spPr>
          <a:xfrm>
            <a:off x="9655384" y="641982"/>
            <a:ext cx="2152185" cy="6052659"/>
          </a:xfrm>
          <a:prstGeom prst="rect">
            <a:avLst/>
          </a:prstGeom>
          <a:solidFill>
            <a:schemeClr val="accent2">
              <a:lumMod val="40000"/>
              <a:lumOff val="60000"/>
              <a:alpha val="76000"/>
            </a:schemeClr>
          </a:solidFill>
          <a:ln w="1174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10060076" y="880570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6A4EBE-6870-4946-996A-65C0FA77D0BC}"/>
              </a:ext>
            </a:extLst>
          </p:cNvPr>
          <p:cNvSpPr txBox="1"/>
          <p:nvPr/>
        </p:nvSpPr>
        <p:spPr>
          <a:xfrm>
            <a:off x="10435746" y="1665397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573919-2D73-9C4F-A685-A8ECCF1DFBD0}"/>
              </a:ext>
            </a:extLst>
          </p:cNvPr>
          <p:cNvCxnSpPr>
            <a:cxnSpLocks/>
          </p:cNvCxnSpPr>
          <p:nvPr/>
        </p:nvCxnSpPr>
        <p:spPr>
          <a:xfrm>
            <a:off x="10190401" y="1536192"/>
            <a:ext cx="9880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8A382DCD-8700-E642-8F7A-0695EB0DB47D}"/>
              </a:ext>
            </a:extLst>
          </p:cNvPr>
          <p:cNvSpPr/>
          <p:nvPr/>
        </p:nvSpPr>
        <p:spPr>
          <a:xfrm>
            <a:off x="381763" y="412595"/>
            <a:ext cx="6074844" cy="4277909"/>
          </a:xfrm>
          <a:prstGeom prst="rect">
            <a:avLst/>
          </a:pr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995FBA-21AD-E24C-9BF3-E2ED10FA4E17}"/>
              </a:ext>
            </a:extLst>
          </p:cNvPr>
          <p:cNvSpPr txBox="1"/>
          <p:nvPr/>
        </p:nvSpPr>
        <p:spPr>
          <a:xfrm>
            <a:off x="624139" y="500868"/>
            <a:ext cx="5840598" cy="4172937"/>
          </a:xfrm>
          <a:prstGeom prst="rect">
            <a:avLst/>
          </a:prstGeom>
          <a:noFill/>
          <a:ln w="10160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Def: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sz="2800" b="1" u="sng" dirty="0">
                <a:latin typeface="Avenir Next" panose="020B0503020202020204" pitchFamily="34" charset="0"/>
              </a:rPr>
              <a:t>Supervised</a:t>
            </a:r>
            <a:r>
              <a:rPr lang="en-US" sz="2800" dirty="0">
                <a:latin typeface="Avenir Next" panose="020B0503020202020204" pitchFamily="34" charset="0"/>
              </a:rPr>
              <a:t> models use target data,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  <a:r>
              <a:rPr lang="en-US" sz="2800" dirty="0">
                <a:latin typeface="Avenir Next" panose="020B0503020202020204" pitchFamily="34" charset="0"/>
              </a:rPr>
              <a:t>,  to provide feedback so that your model can learn the relationship between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  <a:r>
              <a:rPr lang="en-US" sz="2800" dirty="0">
                <a:latin typeface="Avenir Next" panose="020B0503020202020204" pitchFamily="34" charset="0"/>
              </a:rPr>
              <a:t> and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  <a:r>
              <a:rPr lang="en-US" sz="2800" dirty="0">
                <a:latin typeface="Avenir Next" panose="020B0503020202020204" pitchFamily="34" charset="0"/>
              </a:rPr>
              <a:t>. 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sz="2800" dirty="0">
                <a:latin typeface="Avenir Next" panose="020B0503020202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94CA713-6595-9F4B-A6CA-6C58955098D8}"/>
                  </a:ext>
                </a:extLst>
              </p:cNvPr>
              <p:cNvSpPr txBox="1"/>
              <p:nvPr/>
            </p:nvSpPr>
            <p:spPr>
              <a:xfrm>
                <a:off x="2128933" y="4015255"/>
                <a:ext cx="2263140" cy="4444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Ŷ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94CA713-6595-9F4B-A6CA-6C5895509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933" y="4015255"/>
                <a:ext cx="2263140" cy="444417"/>
              </a:xfrm>
              <a:prstGeom prst="rect">
                <a:avLst/>
              </a:prstGeom>
              <a:blipFill>
                <a:blip r:embed="rId3"/>
                <a:stretch>
                  <a:fillRect t="-555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2190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63AD76-BA56-384E-992E-452E1EEF2310}"/>
                  </a:ext>
                </a:extLst>
              </p:cNvPr>
              <p:cNvSpPr txBox="1"/>
              <p:nvPr/>
            </p:nvSpPr>
            <p:spPr>
              <a:xfrm>
                <a:off x="68546" y="545724"/>
                <a:ext cx="5110669" cy="5960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Given some data such that each row corresponds to a distinct </a:t>
                </a:r>
                <a:r>
                  <a:rPr lang="en-US" sz="2400" dirty="0" err="1">
                    <a:latin typeface="Avenir Next" panose="020B0503020202020204" pitchFamily="34" charset="0"/>
                  </a:rPr>
                  <a:t>i.i.d</a:t>
                </a:r>
                <a:r>
                  <a:rPr lang="en-US" sz="2400" dirty="0">
                    <a:latin typeface="Avenir Next" panose="020B0503020202020204" pitchFamily="34" charset="0"/>
                  </a:rPr>
                  <a:t>. observation</a:t>
                </a:r>
              </a:p>
              <a:p>
                <a:pPr marL="342900" indent="-34290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You may be interested in a particular column (e.g. </a:t>
                </a:r>
                <a:r>
                  <a:rPr lang="en-US" sz="2400" b="1" dirty="0">
                    <a:latin typeface="Avenir Next" panose="020B0503020202020204" pitchFamily="34" charset="0"/>
                  </a:rPr>
                  <a:t>Temp</a:t>
                </a:r>
                <a:r>
                  <a:rPr lang="en-US" sz="2400" dirty="0">
                    <a:latin typeface="Avenir Next" panose="020B0503020202020204" pitchFamily="34" charset="0"/>
                  </a:rPr>
                  <a:t>)</a:t>
                </a: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Let’s divide our data and learn how data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</a:rPr>
                  <a:t>X</a:t>
                </a:r>
                <a:r>
                  <a:rPr lang="en-US" sz="2400" dirty="0">
                    <a:latin typeface="Avenir Next" panose="020B0503020202020204" pitchFamily="34" charset="0"/>
                  </a:rPr>
                  <a:t> is related to data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</a:rPr>
                  <a:t>Y</a:t>
                </a:r>
                <a:endParaRPr lang="en-US" sz="2400" dirty="0">
                  <a:latin typeface="Avenir Next" panose="020B0503020202020204" pitchFamily="34" charset="0"/>
                </a:endParaRP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Assert that:</a:t>
                </a: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Want a model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that is:</a:t>
                </a:r>
              </a:p>
              <a:p>
                <a:pPr marL="800100" lvl="1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C00000"/>
                    </a:solidFill>
                    <a:latin typeface="Avenir Next" panose="020B0503020202020204" pitchFamily="34" charset="0"/>
                  </a:rPr>
                  <a:t>Supervised</a:t>
                </a:r>
              </a:p>
              <a:p>
                <a:pPr marL="800100" lvl="1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bg2">
                        <a:lumMod val="25000"/>
                      </a:schemeClr>
                    </a:solidFill>
                    <a:latin typeface="Avenir Next" panose="020B0503020202020204" pitchFamily="34" charset="0"/>
                  </a:rPr>
                  <a:t>Predicts real numbers (</a:t>
                </a:r>
                <a:r>
                  <a:rPr lang="en-US" sz="2400" dirty="0">
                    <a:solidFill>
                      <a:srgbClr val="C00000"/>
                    </a:solidFill>
                    <a:latin typeface="Avenir Next" panose="020B0503020202020204" pitchFamily="34" charset="0"/>
                  </a:rPr>
                  <a:t>regression</a:t>
                </a:r>
                <a:r>
                  <a:rPr lang="en-US" sz="2400" dirty="0">
                    <a:solidFill>
                      <a:schemeClr val="bg2">
                        <a:lumMod val="25000"/>
                      </a:schemeClr>
                    </a:solidFill>
                    <a:latin typeface="Avenir Next" panose="020B0503020202020204" pitchFamily="34" charset="0"/>
                  </a:rPr>
                  <a:t> model)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63AD76-BA56-384E-992E-452E1EEF2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6" y="545724"/>
                <a:ext cx="5110669" cy="5960606"/>
              </a:xfrm>
              <a:prstGeom prst="rect">
                <a:avLst/>
              </a:prstGeom>
              <a:blipFill>
                <a:blip r:embed="rId2"/>
                <a:stretch>
                  <a:fillRect l="-990" t="-851" b="-1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Parallelogram 20">
            <a:extLst>
              <a:ext uri="{FF2B5EF4-FFF2-40B4-BE49-F238E27FC236}">
                <a16:creationId xmlns:a16="http://schemas.microsoft.com/office/drawing/2014/main" id="{03A840FC-0DC8-8B4C-BF92-10403A7E46DA}"/>
              </a:ext>
            </a:extLst>
          </p:cNvPr>
          <p:cNvSpPr/>
          <p:nvPr/>
        </p:nvSpPr>
        <p:spPr>
          <a:xfrm>
            <a:off x="10072569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68B674A-6704-3145-B0E2-B011C3DEBA61}"/>
              </a:ext>
            </a:extLst>
          </p:cNvPr>
          <p:cNvSpPr/>
          <p:nvPr/>
        </p:nvSpPr>
        <p:spPr>
          <a:xfrm flipH="1">
            <a:off x="10114652" y="649224"/>
            <a:ext cx="1792955" cy="1319902"/>
          </a:xfrm>
          <a:prstGeom prst="parallelogram">
            <a:avLst>
              <a:gd name="adj" fmla="val 20236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0557F2F-961C-F94D-A135-ED448A9761C8}"/>
              </a:ext>
            </a:extLst>
          </p:cNvPr>
          <p:cNvSpPr/>
          <p:nvPr/>
        </p:nvSpPr>
        <p:spPr>
          <a:xfrm>
            <a:off x="7875678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48BA96C-C7C6-0945-8069-F45EDDED3756}"/>
              </a:ext>
            </a:extLst>
          </p:cNvPr>
          <p:cNvSpPr/>
          <p:nvPr/>
        </p:nvSpPr>
        <p:spPr>
          <a:xfrm flipH="1">
            <a:off x="6985115" y="649224"/>
            <a:ext cx="2897497" cy="1319902"/>
          </a:xfrm>
          <a:prstGeom prst="parallelogram">
            <a:avLst>
              <a:gd name="adj" fmla="val 32013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6DE5AF-B1F7-164E-A429-427FCDAA2491}"/>
              </a:ext>
            </a:extLst>
          </p:cNvPr>
          <p:cNvSpPr/>
          <p:nvPr/>
        </p:nvSpPr>
        <p:spPr>
          <a:xfrm>
            <a:off x="9742997" y="649224"/>
            <a:ext cx="188285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4510F2-8802-9441-97B4-38A05F47C556}"/>
              </a:ext>
            </a:extLst>
          </p:cNvPr>
          <p:cNvSpPr/>
          <p:nvPr/>
        </p:nvSpPr>
        <p:spPr>
          <a:xfrm>
            <a:off x="5316273" y="649224"/>
            <a:ext cx="414411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814080" y="126281"/>
            <a:ext cx="94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10114653" y="853500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5537719" y="1536192"/>
            <a:ext cx="367611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10060076" y="880570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6A4EBE-6870-4946-996A-65C0FA77D0BC}"/>
              </a:ext>
            </a:extLst>
          </p:cNvPr>
          <p:cNvSpPr txBox="1"/>
          <p:nvPr/>
        </p:nvSpPr>
        <p:spPr>
          <a:xfrm>
            <a:off x="10435746" y="1665397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1906A-31FD-E445-B372-3566F14D4680}"/>
              </a:ext>
            </a:extLst>
          </p:cNvPr>
          <p:cNvSpPr txBox="1"/>
          <p:nvPr/>
        </p:nvSpPr>
        <p:spPr>
          <a:xfrm>
            <a:off x="10283819" y="110005"/>
            <a:ext cx="801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573919-2D73-9C4F-A685-A8ECCF1DFBD0}"/>
              </a:ext>
            </a:extLst>
          </p:cNvPr>
          <p:cNvCxnSpPr>
            <a:cxnSpLocks/>
          </p:cNvCxnSpPr>
          <p:nvPr/>
        </p:nvCxnSpPr>
        <p:spPr>
          <a:xfrm>
            <a:off x="10190401" y="1536192"/>
            <a:ext cx="9880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/>
              <p:nvPr/>
            </p:nvSpPr>
            <p:spPr>
              <a:xfrm>
                <a:off x="2268492" y="3749961"/>
                <a:ext cx="22631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492" y="3749961"/>
                <a:ext cx="2263140" cy="430887"/>
              </a:xfrm>
              <a:prstGeom prst="rect">
                <a:avLst/>
              </a:prstGeom>
              <a:blipFill>
                <a:blip r:embed="rId3"/>
                <a:stretch>
                  <a:fillRect l="-2235" t="-571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4120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/>
              <p:nvPr/>
            </p:nvSpPr>
            <p:spPr>
              <a:xfrm>
                <a:off x="2268492" y="3749961"/>
                <a:ext cx="22631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492" y="3749961"/>
                <a:ext cx="2263140" cy="430887"/>
              </a:xfrm>
              <a:prstGeom prst="rect">
                <a:avLst/>
              </a:prstGeom>
              <a:blipFill>
                <a:blip r:embed="rId2"/>
                <a:stretch>
                  <a:fillRect l="-2235" t="-571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1B63AD76-BA56-384E-992E-452E1EEF2310}"/>
              </a:ext>
            </a:extLst>
          </p:cNvPr>
          <p:cNvSpPr txBox="1"/>
          <p:nvPr/>
        </p:nvSpPr>
        <p:spPr>
          <a:xfrm>
            <a:off x="68546" y="545724"/>
            <a:ext cx="5110669" cy="5960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Given some data such that each row corresponds to a distinct </a:t>
            </a:r>
            <a:r>
              <a:rPr lang="en-US" sz="2400" dirty="0" err="1">
                <a:latin typeface="Avenir Next" panose="020B0503020202020204" pitchFamily="34" charset="0"/>
              </a:rPr>
              <a:t>i.i.d</a:t>
            </a:r>
            <a:r>
              <a:rPr lang="en-US" sz="2400" dirty="0">
                <a:latin typeface="Avenir Next" panose="020B0503020202020204" pitchFamily="34" charset="0"/>
              </a:rPr>
              <a:t>. observation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You may be interested in a particular column (e.g. </a:t>
            </a:r>
            <a:r>
              <a:rPr lang="en-US" sz="2400" b="1" dirty="0">
                <a:latin typeface="Avenir Next" panose="020B0503020202020204" pitchFamily="34" charset="0"/>
              </a:rPr>
              <a:t>Temp</a:t>
            </a:r>
            <a:r>
              <a:rPr lang="en-US" sz="2400" dirty="0">
                <a:latin typeface="Avenir Next" panose="020B0503020202020204" pitchFamily="34" charset="0"/>
              </a:rPr>
              <a:t>)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Let’s divide our data and learn how data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  <a:r>
              <a:rPr lang="en-US" sz="2400" dirty="0">
                <a:latin typeface="Avenir Next" panose="020B0503020202020204" pitchFamily="34" charset="0"/>
              </a:rPr>
              <a:t> is related to data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  <a:endParaRPr lang="en-US" sz="2400" dirty="0">
              <a:latin typeface="Avenir Next" panose="020B0503020202020204" pitchFamily="34" charset="0"/>
            </a:endParaRP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Assert that: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Want a model that is:</a:t>
            </a:r>
          </a:p>
          <a:p>
            <a:pPr marL="800100" lvl="1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</a:rPr>
              <a:t>Supervised</a:t>
            </a:r>
          </a:p>
          <a:p>
            <a:pPr marL="800100" lvl="1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Predicts real numbers (</a:t>
            </a:r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</a:rPr>
              <a:t>regression model</a:t>
            </a:r>
            <a:r>
              <a:rPr lang="en-US" sz="2400" dirty="0">
                <a:latin typeface="Avenir Next" panose="020B0503020202020204" pitchFamily="34" charset="0"/>
              </a:rPr>
              <a:t>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11B5F0-C4C7-9242-B4C7-4082E371D17C}"/>
              </a:ext>
            </a:extLst>
          </p:cNvPr>
          <p:cNvSpPr/>
          <p:nvPr/>
        </p:nvSpPr>
        <p:spPr>
          <a:xfrm>
            <a:off x="68546" y="412595"/>
            <a:ext cx="5110669" cy="6127189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03A840FC-0DC8-8B4C-BF92-10403A7E46DA}"/>
              </a:ext>
            </a:extLst>
          </p:cNvPr>
          <p:cNvSpPr/>
          <p:nvPr/>
        </p:nvSpPr>
        <p:spPr>
          <a:xfrm>
            <a:off x="10072569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68B674A-6704-3145-B0E2-B011C3DEBA61}"/>
              </a:ext>
            </a:extLst>
          </p:cNvPr>
          <p:cNvSpPr/>
          <p:nvPr/>
        </p:nvSpPr>
        <p:spPr>
          <a:xfrm flipH="1">
            <a:off x="10114652" y="649224"/>
            <a:ext cx="1792955" cy="1319902"/>
          </a:xfrm>
          <a:prstGeom prst="parallelogram">
            <a:avLst>
              <a:gd name="adj" fmla="val 20236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0557F2F-961C-F94D-A135-ED448A9761C8}"/>
              </a:ext>
            </a:extLst>
          </p:cNvPr>
          <p:cNvSpPr/>
          <p:nvPr/>
        </p:nvSpPr>
        <p:spPr>
          <a:xfrm>
            <a:off x="7875678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48BA96C-C7C6-0945-8069-F45EDDED3756}"/>
              </a:ext>
            </a:extLst>
          </p:cNvPr>
          <p:cNvSpPr/>
          <p:nvPr/>
        </p:nvSpPr>
        <p:spPr>
          <a:xfrm flipH="1">
            <a:off x="6985115" y="649224"/>
            <a:ext cx="2897497" cy="1319902"/>
          </a:xfrm>
          <a:prstGeom prst="parallelogram">
            <a:avLst>
              <a:gd name="adj" fmla="val 32013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6DE5AF-B1F7-164E-A429-427FCDAA2491}"/>
              </a:ext>
            </a:extLst>
          </p:cNvPr>
          <p:cNvSpPr/>
          <p:nvPr/>
        </p:nvSpPr>
        <p:spPr>
          <a:xfrm>
            <a:off x="9742997" y="649224"/>
            <a:ext cx="188285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4510F2-8802-9441-97B4-38A05F47C556}"/>
              </a:ext>
            </a:extLst>
          </p:cNvPr>
          <p:cNvSpPr/>
          <p:nvPr/>
        </p:nvSpPr>
        <p:spPr>
          <a:xfrm>
            <a:off x="5316273" y="649224"/>
            <a:ext cx="414411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814080" y="126281"/>
            <a:ext cx="94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10114653" y="853500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5537719" y="1536192"/>
            <a:ext cx="367611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10060076" y="880570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6A4EBE-6870-4946-996A-65C0FA77D0BC}"/>
              </a:ext>
            </a:extLst>
          </p:cNvPr>
          <p:cNvSpPr txBox="1"/>
          <p:nvPr/>
        </p:nvSpPr>
        <p:spPr>
          <a:xfrm>
            <a:off x="10435746" y="1665397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1906A-31FD-E445-B372-3566F14D4680}"/>
              </a:ext>
            </a:extLst>
          </p:cNvPr>
          <p:cNvSpPr txBox="1"/>
          <p:nvPr/>
        </p:nvSpPr>
        <p:spPr>
          <a:xfrm>
            <a:off x="10283819" y="110005"/>
            <a:ext cx="801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573919-2D73-9C4F-A685-A8ECCF1DFBD0}"/>
              </a:ext>
            </a:extLst>
          </p:cNvPr>
          <p:cNvCxnSpPr>
            <a:cxnSpLocks/>
          </p:cNvCxnSpPr>
          <p:nvPr/>
        </p:nvCxnSpPr>
        <p:spPr>
          <a:xfrm>
            <a:off x="10190401" y="1536192"/>
            <a:ext cx="9880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2400A40-8F4A-724C-A1F4-A34735EC7033}"/>
              </a:ext>
            </a:extLst>
          </p:cNvPr>
          <p:cNvSpPr/>
          <p:nvPr/>
        </p:nvSpPr>
        <p:spPr>
          <a:xfrm>
            <a:off x="1029256" y="5971530"/>
            <a:ext cx="2472227" cy="457200"/>
          </a:xfrm>
          <a:prstGeom prst="rect">
            <a:avLst/>
          </a:prstGeom>
          <a:solidFill>
            <a:srgbClr val="C0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0314201-4AB3-3440-B6EC-D498C550E6EF}"/>
              </a:ext>
            </a:extLst>
          </p:cNvPr>
          <p:cNvSpPr/>
          <p:nvPr/>
        </p:nvSpPr>
        <p:spPr>
          <a:xfrm>
            <a:off x="951840" y="5996930"/>
            <a:ext cx="30068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</a:rPr>
              <a:t>regression model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0BAED2-6D1B-8740-BA65-97A39E73299E}"/>
              </a:ext>
            </a:extLst>
          </p:cNvPr>
          <p:cNvSpPr/>
          <p:nvPr/>
        </p:nvSpPr>
        <p:spPr>
          <a:xfrm>
            <a:off x="338082" y="842121"/>
            <a:ext cx="7387946" cy="4599674"/>
          </a:xfrm>
          <a:prstGeom prst="rect">
            <a:avLst/>
          </a:pr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52994E-9329-574A-A254-0845A4A7F267}"/>
              </a:ext>
            </a:extLst>
          </p:cNvPr>
          <p:cNvSpPr txBox="1"/>
          <p:nvPr/>
        </p:nvSpPr>
        <p:spPr>
          <a:xfrm>
            <a:off x="530222" y="940362"/>
            <a:ext cx="7237890" cy="2323713"/>
          </a:xfrm>
          <a:prstGeom prst="rect">
            <a:avLst/>
          </a:prstGeom>
          <a:noFill/>
          <a:ln w="10160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27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Def:</a:t>
            </a:r>
          </a:p>
          <a:p>
            <a:pPr>
              <a:lnSpc>
                <a:spcPct val="150000"/>
              </a:lnSpc>
              <a:spcBef>
                <a:spcPts val="2700"/>
              </a:spcBef>
            </a:pPr>
            <a:r>
              <a:rPr lang="en-US" sz="2800" b="1" u="sng" dirty="0">
                <a:latin typeface="Avenir Next" panose="020B0503020202020204" pitchFamily="34" charset="0"/>
              </a:rPr>
              <a:t>Regression</a:t>
            </a:r>
            <a:r>
              <a:rPr lang="en-US" sz="2800" dirty="0">
                <a:latin typeface="Avenir Next" panose="020B0503020202020204" pitchFamily="34" charset="0"/>
              </a:rPr>
              <a:t> models are </a:t>
            </a:r>
            <a:r>
              <a:rPr lang="en-US" sz="2800" b="1" dirty="0">
                <a:latin typeface="Avenir Next" panose="020B0503020202020204" pitchFamily="34" charset="0"/>
              </a:rPr>
              <a:t>supervised</a:t>
            </a:r>
            <a:r>
              <a:rPr lang="en-US" sz="2800" dirty="0">
                <a:latin typeface="Avenir Next" panose="020B0503020202020204" pitchFamily="34" charset="0"/>
              </a:rPr>
              <a:t> models, whereby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 </a:t>
            </a:r>
            <a:r>
              <a:rPr lang="en-US" sz="2800" dirty="0">
                <a:latin typeface="Avenir Next" panose="020B0503020202020204" pitchFamily="34" charset="0"/>
              </a:rPr>
              <a:t>are </a:t>
            </a:r>
            <a:r>
              <a:rPr lang="en-US" sz="2800" i="1" dirty="0">
                <a:latin typeface="Avenir Next" panose="020B0503020202020204" pitchFamily="34" charset="0"/>
              </a:rPr>
              <a:t>continuous</a:t>
            </a:r>
            <a:r>
              <a:rPr lang="en-US" sz="2800" dirty="0">
                <a:latin typeface="Avenir Next" panose="020B0503020202020204" pitchFamily="34" charset="0"/>
              </a:rPr>
              <a:t> values.</a:t>
            </a:r>
          </a:p>
        </p:txBody>
      </p:sp>
    </p:spTree>
    <p:extLst>
      <p:ext uri="{BB962C8B-B14F-4D97-AF65-F5344CB8AC3E}">
        <p14:creationId xmlns:p14="http://schemas.microsoft.com/office/powerpoint/2010/main" val="375949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/>
              <p:nvPr/>
            </p:nvSpPr>
            <p:spPr>
              <a:xfrm>
                <a:off x="2268492" y="3749961"/>
                <a:ext cx="22631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492" y="3749961"/>
                <a:ext cx="2263140" cy="430887"/>
              </a:xfrm>
              <a:prstGeom prst="rect">
                <a:avLst/>
              </a:prstGeom>
              <a:blipFill>
                <a:blip r:embed="rId2"/>
                <a:stretch>
                  <a:fillRect l="-2235" t="-571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1B63AD76-BA56-384E-992E-452E1EEF2310}"/>
              </a:ext>
            </a:extLst>
          </p:cNvPr>
          <p:cNvSpPr txBox="1"/>
          <p:nvPr/>
        </p:nvSpPr>
        <p:spPr>
          <a:xfrm>
            <a:off x="68546" y="545724"/>
            <a:ext cx="5110669" cy="5960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Given some data such that each row corresponds to a distinct </a:t>
            </a:r>
            <a:r>
              <a:rPr lang="en-US" sz="2400" dirty="0" err="1">
                <a:latin typeface="Avenir Next" panose="020B0503020202020204" pitchFamily="34" charset="0"/>
              </a:rPr>
              <a:t>i.i.d</a:t>
            </a:r>
            <a:r>
              <a:rPr lang="en-US" sz="2400" dirty="0">
                <a:latin typeface="Avenir Next" panose="020B0503020202020204" pitchFamily="34" charset="0"/>
              </a:rPr>
              <a:t>. observation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You may be interested in a particular column (e.g. </a:t>
            </a:r>
            <a:r>
              <a:rPr lang="en-US" sz="2400" b="1" dirty="0">
                <a:latin typeface="Avenir Next" panose="020B0503020202020204" pitchFamily="34" charset="0"/>
              </a:rPr>
              <a:t>Temp</a:t>
            </a:r>
            <a:r>
              <a:rPr lang="en-US" sz="2400" dirty="0">
                <a:latin typeface="Avenir Next" panose="020B0503020202020204" pitchFamily="34" charset="0"/>
              </a:rPr>
              <a:t>)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Let’s divide our data and learn how data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  <a:r>
              <a:rPr lang="en-US" sz="2400" dirty="0">
                <a:latin typeface="Avenir Next" panose="020B0503020202020204" pitchFamily="34" charset="0"/>
              </a:rPr>
              <a:t> is related to data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  <a:endParaRPr lang="en-US" sz="2400" dirty="0">
              <a:latin typeface="Avenir Next" panose="020B0503020202020204" pitchFamily="34" charset="0"/>
            </a:endParaRP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Assert that: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Want a model that is:</a:t>
            </a:r>
          </a:p>
          <a:p>
            <a:pPr marL="800100" lvl="1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</a:rPr>
              <a:t>Supervised</a:t>
            </a:r>
          </a:p>
          <a:p>
            <a:pPr marL="800100" lvl="1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Predicts real numbers (</a:t>
            </a:r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</a:rPr>
              <a:t>regression model</a:t>
            </a:r>
            <a:r>
              <a:rPr lang="en-US" sz="2400" dirty="0">
                <a:latin typeface="Avenir Next" panose="020B0503020202020204" pitchFamily="34" charset="0"/>
              </a:rPr>
              <a:t>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11B5F0-C4C7-9242-B4C7-4082E371D17C}"/>
              </a:ext>
            </a:extLst>
          </p:cNvPr>
          <p:cNvSpPr/>
          <p:nvPr/>
        </p:nvSpPr>
        <p:spPr>
          <a:xfrm>
            <a:off x="68546" y="412595"/>
            <a:ext cx="5110669" cy="6127189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03A840FC-0DC8-8B4C-BF92-10403A7E46DA}"/>
              </a:ext>
            </a:extLst>
          </p:cNvPr>
          <p:cNvSpPr/>
          <p:nvPr/>
        </p:nvSpPr>
        <p:spPr>
          <a:xfrm>
            <a:off x="10072569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68B674A-6704-3145-B0E2-B011C3DEBA61}"/>
              </a:ext>
            </a:extLst>
          </p:cNvPr>
          <p:cNvSpPr/>
          <p:nvPr/>
        </p:nvSpPr>
        <p:spPr>
          <a:xfrm flipH="1">
            <a:off x="10114652" y="649224"/>
            <a:ext cx="1792955" cy="1319902"/>
          </a:xfrm>
          <a:prstGeom prst="parallelogram">
            <a:avLst>
              <a:gd name="adj" fmla="val 20236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0557F2F-961C-F94D-A135-ED448A9761C8}"/>
              </a:ext>
            </a:extLst>
          </p:cNvPr>
          <p:cNvSpPr/>
          <p:nvPr/>
        </p:nvSpPr>
        <p:spPr>
          <a:xfrm>
            <a:off x="7875678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48BA96C-C7C6-0945-8069-F45EDDED3756}"/>
              </a:ext>
            </a:extLst>
          </p:cNvPr>
          <p:cNvSpPr/>
          <p:nvPr/>
        </p:nvSpPr>
        <p:spPr>
          <a:xfrm flipH="1">
            <a:off x="6985115" y="649224"/>
            <a:ext cx="2897497" cy="1319902"/>
          </a:xfrm>
          <a:prstGeom prst="parallelogram">
            <a:avLst>
              <a:gd name="adj" fmla="val 32013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6DE5AF-B1F7-164E-A429-427FCDAA2491}"/>
              </a:ext>
            </a:extLst>
          </p:cNvPr>
          <p:cNvSpPr/>
          <p:nvPr/>
        </p:nvSpPr>
        <p:spPr>
          <a:xfrm>
            <a:off x="9742997" y="649224"/>
            <a:ext cx="188285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4510F2-8802-9441-97B4-38A05F47C556}"/>
              </a:ext>
            </a:extLst>
          </p:cNvPr>
          <p:cNvSpPr/>
          <p:nvPr/>
        </p:nvSpPr>
        <p:spPr>
          <a:xfrm>
            <a:off x="5316273" y="649224"/>
            <a:ext cx="414411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814080" y="126281"/>
            <a:ext cx="94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10114653" y="853500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5537719" y="1536192"/>
            <a:ext cx="367611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10060076" y="880570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6A4EBE-6870-4946-996A-65C0FA77D0BC}"/>
              </a:ext>
            </a:extLst>
          </p:cNvPr>
          <p:cNvSpPr txBox="1"/>
          <p:nvPr/>
        </p:nvSpPr>
        <p:spPr>
          <a:xfrm>
            <a:off x="10435746" y="1665397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1906A-31FD-E445-B372-3566F14D4680}"/>
              </a:ext>
            </a:extLst>
          </p:cNvPr>
          <p:cNvSpPr txBox="1"/>
          <p:nvPr/>
        </p:nvSpPr>
        <p:spPr>
          <a:xfrm>
            <a:off x="10283819" y="110005"/>
            <a:ext cx="801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573919-2D73-9C4F-A685-A8ECCF1DFBD0}"/>
              </a:ext>
            </a:extLst>
          </p:cNvPr>
          <p:cNvCxnSpPr>
            <a:cxnSpLocks/>
          </p:cNvCxnSpPr>
          <p:nvPr/>
        </p:nvCxnSpPr>
        <p:spPr>
          <a:xfrm>
            <a:off x="10190401" y="1536192"/>
            <a:ext cx="9880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2400A40-8F4A-724C-A1F4-A34735EC7033}"/>
              </a:ext>
            </a:extLst>
          </p:cNvPr>
          <p:cNvSpPr/>
          <p:nvPr/>
        </p:nvSpPr>
        <p:spPr>
          <a:xfrm>
            <a:off x="1029256" y="5971530"/>
            <a:ext cx="2472227" cy="457200"/>
          </a:xfrm>
          <a:prstGeom prst="rect">
            <a:avLst/>
          </a:prstGeom>
          <a:solidFill>
            <a:srgbClr val="C0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0BAED2-6D1B-8740-BA65-97A39E73299E}"/>
              </a:ext>
            </a:extLst>
          </p:cNvPr>
          <p:cNvSpPr/>
          <p:nvPr/>
        </p:nvSpPr>
        <p:spPr>
          <a:xfrm>
            <a:off x="338082" y="842121"/>
            <a:ext cx="7387946" cy="4599674"/>
          </a:xfrm>
          <a:prstGeom prst="rect">
            <a:avLst/>
          </a:pr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58EF7E-33E8-6443-925E-93420ABBA0D0}"/>
              </a:ext>
            </a:extLst>
          </p:cNvPr>
          <p:cNvSpPr txBox="1"/>
          <p:nvPr/>
        </p:nvSpPr>
        <p:spPr>
          <a:xfrm>
            <a:off x="530222" y="940362"/>
            <a:ext cx="7237890" cy="3962623"/>
          </a:xfrm>
          <a:prstGeom prst="rect">
            <a:avLst/>
          </a:prstGeom>
          <a:noFill/>
          <a:ln w="10160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27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Def:</a:t>
            </a:r>
          </a:p>
          <a:p>
            <a:pPr>
              <a:lnSpc>
                <a:spcPct val="150000"/>
              </a:lnSpc>
              <a:spcBef>
                <a:spcPts val="2700"/>
              </a:spcBef>
            </a:pPr>
            <a:r>
              <a:rPr lang="en-US" sz="2800" b="1" u="sng" dirty="0">
                <a:latin typeface="Avenir Next" panose="020B0503020202020204" pitchFamily="34" charset="0"/>
              </a:rPr>
              <a:t>Regression</a:t>
            </a:r>
            <a:r>
              <a:rPr lang="en-US" sz="2800" dirty="0">
                <a:latin typeface="Avenir Next" panose="020B0503020202020204" pitchFamily="34" charset="0"/>
              </a:rPr>
              <a:t> models are </a:t>
            </a:r>
            <a:r>
              <a:rPr lang="en-US" sz="2800" b="1" dirty="0">
                <a:latin typeface="Avenir Next" panose="020B0503020202020204" pitchFamily="34" charset="0"/>
              </a:rPr>
              <a:t>supervised</a:t>
            </a:r>
            <a:r>
              <a:rPr lang="en-US" sz="2800" dirty="0">
                <a:latin typeface="Avenir Next" panose="020B0503020202020204" pitchFamily="34" charset="0"/>
              </a:rPr>
              <a:t> models, whereby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 </a:t>
            </a:r>
            <a:r>
              <a:rPr lang="en-US" sz="2800" dirty="0">
                <a:latin typeface="Avenir Next" panose="020B0503020202020204" pitchFamily="34" charset="0"/>
              </a:rPr>
              <a:t>are </a:t>
            </a:r>
            <a:r>
              <a:rPr lang="en-US" sz="2800" i="1" dirty="0">
                <a:latin typeface="Avenir Next" panose="020B0503020202020204" pitchFamily="34" charset="0"/>
              </a:rPr>
              <a:t>continuous</a:t>
            </a:r>
            <a:r>
              <a:rPr lang="en-US" sz="2800" dirty="0">
                <a:latin typeface="Avenir Next" panose="020B0503020202020204" pitchFamily="34" charset="0"/>
              </a:rPr>
              <a:t> values.</a:t>
            </a:r>
          </a:p>
          <a:p>
            <a:pPr>
              <a:lnSpc>
                <a:spcPct val="150000"/>
              </a:lnSpc>
              <a:spcBef>
                <a:spcPts val="2700"/>
              </a:spcBef>
            </a:pPr>
            <a:r>
              <a:rPr lang="en-US" sz="2800" b="1" u="sng" dirty="0">
                <a:latin typeface="Avenir Next" panose="020B0503020202020204" pitchFamily="34" charset="0"/>
              </a:rPr>
              <a:t>Classification</a:t>
            </a:r>
            <a:r>
              <a:rPr lang="en-US" sz="2800" dirty="0">
                <a:latin typeface="Avenir Next" panose="020B0503020202020204" pitchFamily="34" charset="0"/>
              </a:rPr>
              <a:t> models are </a:t>
            </a:r>
            <a:r>
              <a:rPr lang="en-US" sz="2800" b="1" dirty="0">
                <a:latin typeface="Avenir Next" panose="020B0503020202020204" pitchFamily="34" charset="0"/>
              </a:rPr>
              <a:t>supervised</a:t>
            </a:r>
            <a:r>
              <a:rPr lang="en-US" sz="2800" dirty="0">
                <a:latin typeface="Avenir Next" panose="020B0503020202020204" pitchFamily="34" charset="0"/>
              </a:rPr>
              <a:t> models, whereby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  <a:r>
              <a:rPr lang="en-US" sz="2800" dirty="0">
                <a:latin typeface="Avenir Next" panose="020B0503020202020204" pitchFamily="34" charset="0"/>
              </a:rPr>
              <a:t> are </a:t>
            </a:r>
            <a:r>
              <a:rPr lang="en-US" sz="2800" i="1" dirty="0">
                <a:latin typeface="Avenir Next" panose="020B0503020202020204" pitchFamily="34" charset="0"/>
              </a:rPr>
              <a:t>categorical</a:t>
            </a:r>
            <a:r>
              <a:rPr lang="en-US" sz="2800" dirty="0">
                <a:latin typeface="Avenir Next" panose="020B0503020202020204" pitchFamily="34" charset="0"/>
              </a:rPr>
              <a:t> values.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703E93D-3AF4-5846-927A-1C84D1B54820}"/>
              </a:ext>
            </a:extLst>
          </p:cNvPr>
          <p:cNvSpPr/>
          <p:nvPr/>
        </p:nvSpPr>
        <p:spPr>
          <a:xfrm>
            <a:off x="951840" y="5996930"/>
            <a:ext cx="30068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</a:rPr>
              <a:t>regression model</a:t>
            </a:r>
          </a:p>
        </p:txBody>
      </p:sp>
    </p:spTree>
    <p:extLst>
      <p:ext uri="{BB962C8B-B14F-4D97-AF65-F5344CB8AC3E}">
        <p14:creationId xmlns:p14="http://schemas.microsoft.com/office/powerpoint/2010/main" val="1488847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9302D7-1ACA-224D-B29D-4D28082E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B42DE3A-C3D5-DB4E-8609-AB055504742F}"/>
              </a:ext>
            </a:extLst>
          </p:cNvPr>
          <p:cNvSpPr txBox="1">
            <a:spLocks/>
          </p:cNvSpPr>
          <p:nvPr/>
        </p:nvSpPr>
        <p:spPr>
          <a:xfrm>
            <a:off x="1051799" y="1577419"/>
            <a:ext cx="9552308" cy="4104490"/>
          </a:xfrm>
          <a:prstGeom prst="rect">
            <a:avLst/>
          </a:prstGeom>
        </p:spPr>
        <p:txBody>
          <a:bodyPr/>
          <a:lstStyle>
            <a:lvl1pPr marL="342878" indent="-342878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01" indent="-285732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2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96" indent="-228585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66" indent="-228585" algn="l" defTabSz="457171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3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7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4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indent="-457189">
              <a:lnSpc>
                <a:spcPct val="150000"/>
              </a:lnSpc>
              <a:spcAft>
                <a:spcPts val="500"/>
              </a:spcAft>
              <a:buFont typeface="Arial" charset="0"/>
              <a:buChar char="•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Homework 2 grades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will be released soon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Avenir Roman" panose="02000503020000020003" pitchFamily="2" charset="0"/>
            </a:endParaRPr>
          </a:p>
          <a:p>
            <a:pPr marL="457189" indent="-457189">
              <a:lnSpc>
                <a:spcPct val="150000"/>
              </a:lnSpc>
              <a:spcAft>
                <a:spcPts val="500"/>
              </a:spcAft>
              <a:buFont typeface="Arial" charset="0"/>
              <a:buChar char="•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Homework 3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has been released. </a:t>
            </a:r>
            <a:r>
              <a:rPr lang="en-US" sz="2000" b="1" dirty="0">
                <a:solidFill>
                  <a:srgbClr val="C00000"/>
                </a:solidFill>
                <a:latin typeface="Avenir Roman" panose="02000503020000020003" pitchFamily="2" charset="0"/>
              </a:rPr>
              <a:t>Due Oct 7 (Wed) @ 11:59pm</a:t>
            </a:r>
          </a:p>
          <a:p>
            <a:pPr marL="457189" indent="-457189">
              <a:lnSpc>
                <a:spcPct val="150000"/>
              </a:lnSpc>
              <a:spcAft>
                <a:spcPts val="500"/>
              </a:spcAft>
              <a:buFont typeface="Arial" charset="0"/>
              <a:buChar char="•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Standard Sections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Roman" panose="02000503020000020003" pitchFamily="2" charset="0"/>
              </a:rPr>
              <a:t>will be:</a:t>
            </a:r>
          </a:p>
          <a:p>
            <a:pPr marL="857212" lvl="1" indent="-457189">
              <a:lnSpc>
                <a:spcPct val="150000"/>
              </a:lnSpc>
              <a:spcAft>
                <a:spcPts val="500"/>
              </a:spcAft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Roman" panose="02000503020000020003" pitchFamily="2" charset="0"/>
              </a:rPr>
              <a:t>today at </a:t>
            </a:r>
            <a:r>
              <a:rPr lang="en-US" sz="2000" b="1" dirty="0">
                <a:solidFill>
                  <a:srgbClr val="C00000"/>
                </a:solidFill>
                <a:latin typeface="Avenir Roman" panose="02000503020000020003" pitchFamily="2" charset="0"/>
              </a:rPr>
              <a:t>1:30pm-2:45pm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Roman" panose="02000503020000020003" pitchFamily="2" charset="0"/>
              </a:rPr>
              <a:t> and</a:t>
            </a:r>
          </a:p>
          <a:p>
            <a:pPr marL="857212" lvl="1" indent="-457189">
              <a:lnSpc>
                <a:spcPct val="150000"/>
              </a:lnSpc>
              <a:spcAft>
                <a:spcPts val="500"/>
              </a:spcAft>
              <a:buFont typeface="Arial" charset="0"/>
              <a:buChar char="•"/>
            </a:pPr>
            <a:r>
              <a:rPr lang="en-US" sz="2000" b="1" dirty="0">
                <a:solidFill>
                  <a:srgbClr val="C00000"/>
                </a:solidFill>
                <a:latin typeface="Avenir Roman" panose="02000503020000020003" pitchFamily="2" charset="0"/>
              </a:rPr>
              <a:t>Monday 8:30pm-9:45pm</a:t>
            </a:r>
          </a:p>
          <a:p>
            <a:pPr marL="457189" indent="-457189">
              <a:lnSpc>
                <a:spcPct val="150000"/>
              </a:lnSpc>
              <a:spcAft>
                <a:spcPts val="500"/>
              </a:spcAft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Roman" panose="02000503020000020003" pitchFamily="2" charset="0"/>
              </a:rPr>
              <a:t>After lecture, please update your Zoom to the latest version (5.3.1)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BD8E3E-02C2-A04A-ABCD-1382F18753BD}"/>
              </a:ext>
            </a:extLst>
          </p:cNvPr>
          <p:cNvSpPr txBox="1">
            <a:spLocks/>
          </p:cNvSpPr>
          <p:nvPr/>
        </p:nvSpPr>
        <p:spPr>
          <a:xfrm>
            <a:off x="2862819" y="478771"/>
            <a:ext cx="6698717" cy="704801"/>
          </a:xfrm>
          <a:prstGeom prst="rect">
            <a:avLst/>
          </a:prstGeom>
          <a:solidFill>
            <a:srgbClr val="B930A0"/>
          </a:solidFill>
        </p:spPr>
        <p:txBody>
          <a:bodyPr/>
          <a:lstStyle>
            <a:lvl1pPr algn="ctr" defTabSz="457171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fontAlgn="ctr"/>
            <a:r>
              <a:rPr lang="en-US" sz="4000" dirty="0">
                <a:solidFill>
                  <a:schemeClr val="bg1"/>
                </a:solidFill>
                <a:latin typeface="Avenir Roman" panose="02000503020000020003" pitchFamily="2" charset="0"/>
              </a:rPr>
              <a:t>ANNOUNCEMENTS</a:t>
            </a:r>
          </a:p>
        </p:txBody>
      </p:sp>
    </p:spTree>
    <p:extLst>
      <p:ext uri="{BB962C8B-B14F-4D97-AF65-F5344CB8AC3E}">
        <p14:creationId xmlns:p14="http://schemas.microsoft.com/office/powerpoint/2010/main" val="2630110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27C165E0-8ACA-724A-8348-EAFCA271DD77}"/>
              </a:ext>
            </a:extLst>
          </p:cNvPr>
          <p:cNvSpPr txBox="1"/>
          <p:nvPr/>
        </p:nvSpPr>
        <p:spPr>
          <a:xfrm>
            <a:off x="589755" y="5444029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5956463-FEF2-F249-8A72-0E8345BD75AA}"/>
              </a:ext>
            </a:extLst>
          </p:cNvPr>
          <p:cNvSpPr txBox="1"/>
          <p:nvPr/>
        </p:nvSpPr>
        <p:spPr>
          <a:xfrm>
            <a:off x="589755" y="917193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/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  <a:blipFill>
                <a:blip r:embed="rId2"/>
                <a:stretch>
                  <a:fillRect l="-3061" r="-4082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A18DBD3B-38A2-1F4E-A773-8CF63D72413E}"/>
              </a:ext>
            </a:extLst>
          </p:cNvPr>
          <p:cNvSpPr txBox="1"/>
          <p:nvPr/>
        </p:nvSpPr>
        <p:spPr>
          <a:xfrm>
            <a:off x="71653" y="6202053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High-level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4824E457-3654-A441-9276-7E10E047B08A}"/>
              </a:ext>
            </a:extLst>
          </p:cNvPr>
          <p:cNvSpPr/>
          <p:nvPr/>
        </p:nvSpPr>
        <p:spPr>
          <a:xfrm rot="10800000">
            <a:off x="861319" y="404179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7A4222E2-16AE-5642-9120-73D8A9548100}"/>
              </a:ext>
            </a:extLst>
          </p:cNvPr>
          <p:cNvSpPr/>
          <p:nvPr/>
        </p:nvSpPr>
        <p:spPr>
          <a:xfrm rot="10800000">
            <a:off x="861319" y="180915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733BA5A-040F-5E4A-84C5-B809A8DDCDAE}"/>
              </a:ext>
            </a:extLst>
          </p:cNvPr>
          <p:cNvCxnSpPr/>
          <p:nvPr/>
        </p:nvCxnSpPr>
        <p:spPr>
          <a:xfrm>
            <a:off x="21854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DDCA0CB-18C4-E243-9985-723171419E13}"/>
              </a:ext>
            </a:extLst>
          </p:cNvPr>
          <p:cNvSpPr txBox="1"/>
          <p:nvPr/>
        </p:nvSpPr>
        <p:spPr>
          <a:xfrm>
            <a:off x="3988584" y="80858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2763878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27C165E0-8ACA-724A-8348-EAFCA271DD77}"/>
              </a:ext>
            </a:extLst>
          </p:cNvPr>
          <p:cNvSpPr txBox="1"/>
          <p:nvPr/>
        </p:nvSpPr>
        <p:spPr>
          <a:xfrm>
            <a:off x="589755" y="5444029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5956463-FEF2-F249-8A72-0E8345BD75AA}"/>
              </a:ext>
            </a:extLst>
          </p:cNvPr>
          <p:cNvSpPr txBox="1"/>
          <p:nvPr/>
        </p:nvSpPr>
        <p:spPr>
          <a:xfrm>
            <a:off x="589755" y="917193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/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  <a:blipFill>
                <a:blip r:embed="rId2"/>
                <a:stretch>
                  <a:fillRect l="-3061" r="-4082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A18DBD3B-38A2-1F4E-A773-8CF63D72413E}"/>
              </a:ext>
            </a:extLst>
          </p:cNvPr>
          <p:cNvSpPr txBox="1"/>
          <p:nvPr/>
        </p:nvSpPr>
        <p:spPr>
          <a:xfrm>
            <a:off x="71653" y="6202053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High-level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4824E457-3654-A441-9276-7E10E047B08A}"/>
              </a:ext>
            </a:extLst>
          </p:cNvPr>
          <p:cNvSpPr/>
          <p:nvPr/>
        </p:nvSpPr>
        <p:spPr>
          <a:xfrm rot="10800000">
            <a:off x="861319" y="404179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7A4222E2-16AE-5642-9120-73D8A9548100}"/>
              </a:ext>
            </a:extLst>
          </p:cNvPr>
          <p:cNvSpPr/>
          <p:nvPr/>
        </p:nvSpPr>
        <p:spPr>
          <a:xfrm rot="10800000">
            <a:off x="861319" y="180915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A581E7E-AB32-FA44-8E70-A26E1FC29C8D}"/>
              </a:ext>
            </a:extLst>
          </p:cNvPr>
          <p:cNvSpPr/>
          <p:nvPr/>
        </p:nvSpPr>
        <p:spPr>
          <a:xfrm>
            <a:off x="3340167" y="5142059"/>
            <a:ext cx="4144116" cy="906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A72F06-8A68-4146-901B-3CCAC6D5FFE4}"/>
              </a:ext>
            </a:extLst>
          </p:cNvPr>
          <p:cNvSpPr txBox="1"/>
          <p:nvPr/>
        </p:nvSpPr>
        <p:spPr>
          <a:xfrm>
            <a:off x="3843281" y="5207294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/>
              <p:nvPr/>
            </p:nvSpPr>
            <p:spPr>
              <a:xfrm>
                <a:off x="3543804" y="5557989"/>
                <a:ext cx="10698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804" y="5557989"/>
                <a:ext cx="1069849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/>
              <p:nvPr/>
            </p:nvSpPr>
            <p:spPr>
              <a:xfrm>
                <a:off x="4802965" y="5557989"/>
                <a:ext cx="1195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965" y="5557989"/>
                <a:ext cx="119506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/>
              <p:nvPr/>
            </p:nvSpPr>
            <p:spPr>
              <a:xfrm>
                <a:off x="6187337" y="5557989"/>
                <a:ext cx="1296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337" y="5557989"/>
                <a:ext cx="129694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2105693B-B913-564B-B6C1-0E7536056967}"/>
              </a:ext>
            </a:extLst>
          </p:cNvPr>
          <p:cNvSpPr txBox="1"/>
          <p:nvPr/>
        </p:nvSpPr>
        <p:spPr>
          <a:xfrm>
            <a:off x="5165226" y="5207293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372116B-65AB-F442-969F-007AFD4ED7EF}"/>
              </a:ext>
            </a:extLst>
          </p:cNvPr>
          <p:cNvSpPr txBox="1"/>
          <p:nvPr/>
        </p:nvSpPr>
        <p:spPr>
          <a:xfrm>
            <a:off x="6619733" y="5207292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D4DD25-95C9-BA42-89E1-D95EB2A56660}"/>
              </a:ext>
            </a:extLst>
          </p:cNvPr>
          <p:cNvSpPr txBox="1"/>
          <p:nvPr/>
        </p:nvSpPr>
        <p:spPr>
          <a:xfrm>
            <a:off x="4302654" y="6190397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Mathematically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7D8E047-C669-BE4B-910A-450E763E4CF7}"/>
              </a:ext>
            </a:extLst>
          </p:cNvPr>
          <p:cNvSpPr/>
          <p:nvPr/>
        </p:nvSpPr>
        <p:spPr>
          <a:xfrm>
            <a:off x="3096168" y="3211389"/>
            <a:ext cx="4593379" cy="793206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/>
              <p:nvPr/>
            </p:nvSpPr>
            <p:spPr>
              <a:xfrm>
                <a:off x="3629217" y="3408235"/>
                <a:ext cx="380079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+</a:t>
                </a:r>
                <a:r>
                  <a:rPr lang="en-US" sz="24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217" y="3408235"/>
                <a:ext cx="3800792" cy="369332"/>
              </a:xfrm>
              <a:prstGeom prst="rect">
                <a:avLst/>
              </a:prstGeom>
              <a:blipFill>
                <a:blip r:embed="rId6"/>
                <a:stretch>
                  <a:fillRect l="-2667" t="-1666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F03A2E7C-E83D-E247-B01F-E88A30F82232}"/>
              </a:ext>
            </a:extLst>
          </p:cNvPr>
          <p:cNvSpPr/>
          <p:nvPr/>
        </p:nvSpPr>
        <p:spPr>
          <a:xfrm>
            <a:off x="4511831" y="1074737"/>
            <a:ext cx="1486194" cy="925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E41A396-94A1-B147-AB04-8567810FABBA}"/>
              </a:ext>
            </a:extLst>
          </p:cNvPr>
          <p:cNvSpPr/>
          <p:nvPr/>
        </p:nvSpPr>
        <p:spPr>
          <a:xfrm>
            <a:off x="4676563" y="1140531"/>
            <a:ext cx="1157213" cy="810708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/>
              <p:nvPr/>
            </p:nvSpPr>
            <p:spPr>
              <a:xfrm>
                <a:off x="4640002" y="1516648"/>
                <a:ext cx="1279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002" y="1516648"/>
                <a:ext cx="127906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>
            <a:extLst>
              <a:ext uri="{FF2B5EF4-FFF2-40B4-BE49-F238E27FC236}">
                <a16:creationId xmlns:a16="http://schemas.microsoft.com/office/drawing/2014/main" id="{75893A95-FD0A-D04A-8DAB-AFAF337910E9}"/>
              </a:ext>
            </a:extLst>
          </p:cNvPr>
          <p:cNvSpPr txBox="1"/>
          <p:nvPr/>
        </p:nvSpPr>
        <p:spPr>
          <a:xfrm>
            <a:off x="5078480" y="1165952"/>
            <a:ext cx="526251" cy="40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88" name="Down Arrow 87">
            <a:extLst>
              <a:ext uri="{FF2B5EF4-FFF2-40B4-BE49-F238E27FC236}">
                <a16:creationId xmlns:a16="http://schemas.microsoft.com/office/drawing/2014/main" id="{EDF7B4F6-9EE4-7846-A32A-A58618E43DF6}"/>
              </a:ext>
            </a:extLst>
          </p:cNvPr>
          <p:cNvSpPr/>
          <p:nvPr/>
        </p:nvSpPr>
        <p:spPr>
          <a:xfrm rot="10800000">
            <a:off x="5147184" y="4095443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DA4705A6-3359-004A-93FB-C75E5C395E86}"/>
              </a:ext>
            </a:extLst>
          </p:cNvPr>
          <p:cNvSpPr/>
          <p:nvPr/>
        </p:nvSpPr>
        <p:spPr>
          <a:xfrm rot="10800000">
            <a:off x="5116294" y="2109322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733BA5A-040F-5E4A-84C5-B809A8DDCDAE}"/>
              </a:ext>
            </a:extLst>
          </p:cNvPr>
          <p:cNvCxnSpPr/>
          <p:nvPr/>
        </p:nvCxnSpPr>
        <p:spPr>
          <a:xfrm>
            <a:off x="21854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/>
          <p:nvPr/>
        </p:nvCxnSpPr>
        <p:spPr>
          <a:xfrm>
            <a:off x="81671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3527DA4-8E54-FF49-87B9-4D51802BE504}"/>
              </a:ext>
            </a:extLst>
          </p:cNvPr>
          <p:cNvSpPr txBox="1"/>
          <p:nvPr/>
        </p:nvSpPr>
        <p:spPr>
          <a:xfrm>
            <a:off x="3988584" y="80858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806266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27C165E0-8ACA-724A-8348-EAFCA271DD77}"/>
              </a:ext>
            </a:extLst>
          </p:cNvPr>
          <p:cNvSpPr txBox="1"/>
          <p:nvPr/>
        </p:nvSpPr>
        <p:spPr>
          <a:xfrm>
            <a:off x="589755" y="5444029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5956463-FEF2-F249-8A72-0E8345BD75AA}"/>
              </a:ext>
            </a:extLst>
          </p:cNvPr>
          <p:cNvSpPr txBox="1"/>
          <p:nvPr/>
        </p:nvSpPr>
        <p:spPr>
          <a:xfrm>
            <a:off x="589755" y="917193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/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  <a:blipFill>
                <a:blip r:embed="rId2"/>
                <a:stretch>
                  <a:fillRect l="-3061" r="-4082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A18DBD3B-38A2-1F4E-A773-8CF63D72413E}"/>
              </a:ext>
            </a:extLst>
          </p:cNvPr>
          <p:cNvSpPr txBox="1"/>
          <p:nvPr/>
        </p:nvSpPr>
        <p:spPr>
          <a:xfrm>
            <a:off x="71653" y="6202053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High-level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4824E457-3654-A441-9276-7E10E047B08A}"/>
              </a:ext>
            </a:extLst>
          </p:cNvPr>
          <p:cNvSpPr/>
          <p:nvPr/>
        </p:nvSpPr>
        <p:spPr>
          <a:xfrm rot="10800000">
            <a:off x="861319" y="404179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7A4222E2-16AE-5642-9120-73D8A9548100}"/>
              </a:ext>
            </a:extLst>
          </p:cNvPr>
          <p:cNvSpPr/>
          <p:nvPr/>
        </p:nvSpPr>
        <p:spPr>
          <a:xfrm rot="10800000">
            <a:off x="861319" y="180915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A581E7E-AB32-FA44-8E70-A26E1FC29C8D}"/>
              </a:ext>
            </a:extLst>
          </p:cNvPr>
          <p:cNvSpPr/>
          <p:nvPr/>
        </p:nvSpPr>
        <p:spPr>
          <a:xfrm>
            <a:off x="3340167" y="5142059"/>
            <a:ext cx="4144116" cy="906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A72F06-8A68-4146-901B-3CCAC6D5FFE4}"/>
              </a:ext>
            </a:extLst>
          </p:cNvPr>
          <p:cNvSpPr txBox="1"/>
          <p:nvPr/>
        </p:nvSpPr>
        <p:spPr>
          <a:xfrm>
            <a:off x="3843281" y="5207294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/>
              <p:nvPr/>
            </p:nvSpPr>
            <p:spPr>
              <a:xfrm>
                <a:off x="3543804" y="5557989"/>
                <a:ext cx="10698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804" y="5557989"/>
                <a:ext cx="1069849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/>
              <p:nvPr/>
            </p:nvSpPr>
            <p:spPr>
              <a:xfrm>
                <a:off x="4802965" y="5557989"/>
                <a:ext cx="1195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965" y="5557989"/>
                <a:ext cx="119506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/>
              <p:nvPr/>
            </p:nvSpPr>
            <p:spPr>
              <a:xfrm>
                <a:off x="6187337" y="5557989"/>
                <a:ext cx="1296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337" y="5557989"/>
                <a:ext cx="129694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2105693B-B913-564B-B6C1-0E7536056967}"/>
              </a:ext>
            </a:extLst>
          </p:cNvPr>
          <p:cNvSpPr txBox="1"/>
          <p:nvPr/>
        </p:nvSpPr>
        <p:spPr>
          <a:xfrm>
            <a:off x="5165226" y="5207293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372116B-65AB-F442-969F-007AFD4ED7EF}"/>
              </a:ext>
            </a:extLst>
          </p:cNvPr>
          <p:cNvSpPr txBox="1"/>
          <p:nvPr/>
        </p:nvSpPr>
        <p:spPr>
          <a:xfrm>
            <a:off x="6619733" y="5207292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D4DD25-95C9-BA42-89E1-D95EB2A56660}"/>
              </a:ext>
            </a:extLst>
          </p:cNvPr>
          <p:cNvSpPr txBox="1"/>
          <p:nvPr/>
        </p:nvSpPr>
        <p:spPr>
          <a:xfrm>
            <a:off x="4302654" y="6190397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Mathematically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7D8E047-C669-BE4B-910A-450E763E4CF7}"/>
              </a:ext>
            </a:extLst>
          </p:cNvPr>
          <p:cNvSpPr/>
          <p:nvPr/>
        </p:nvSpPr>
        <p:spPr>
          <a:xfrm>
            <a:off x="3096168" y="3211389"/>
            <a:ext cx="4593379" cy="793206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/>
              <p:nvPr/>
            </p:nvSpPr>
            <p:spPr>
              <a:xfrm>
                <a:off x="3629217" y="3408235"/>
                <a:ext cx="380079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+</a:t>
                </a:r>
                <a:r>
                  <a:rPr lang="en-US" sz="24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217" y="3408235"/>
                <a:ext cx="3800792" cy="369332"/>
              </a:xfrm>
              <a:prstGeom prst="rect">
                <a:avLst/>
              </a:prstGeom>
              <a:blipFill>
                <a:blip r:embed="rId6"/>
                <a:stretch>
                  <a:fillRect l="-2667" t="-1666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F03A2E7C-E83D-E247-B01F-E88A30F82232}"/>
              </a:ext>
            </a:extLst>
          </p:cNvPr>
          <p:cNvSpPr/>
          <p:nvPr/>
        </p:nvSpPr>
        <p:spPr>
          <a:xfrm>
            <a:off x="4511831" y="1074737"/>
            <a:ext cx="1486194" cy="925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E41A396-94A1-B147-AB04-8567810FABBA}"/>
              </a:ext>
            </a:extLst>
          </p:cNvPr>
          <p:cNvSpPr/>
          <p:nvPr/>
        </p:nvSpPr>
        <p:spPr>
          <a:xfrm>
            <a:off x="4676563" y="1140531"/>
            <a:ext cx="1157213" cy="810708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/>
              <p:nvPr/>
            </p:nvSpPr>
            <p:spPr>
              <a:xfrm>
                <a:off x="4640002" y="1516648"/>
                <a:ext cx="1279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002" y="1516648"/>
                <a:ext cx="127906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>
            <a:extLst>
              <a:ext uri="{FF2B5EF4-FFF2-40B4-BE49-F238E27FC236}">
                <a16:creationId xmlns:a16="http://schemas.microsoft.com/office/drawing/2014/main" id="{75893A95-FD0A-D04A-8DAB-AFAF337910E9}"/>
              </a:ext>
            </a:extLst>
          </p:cNvPr>
          <p:cNvSpPr txBox="1"/>
          <p:nvPr/>
        </p:nvSpPr>
        <p:spPr>
          <a:xfrm>
            <a:off x="5078480" y="1165952"/>
            <a:ext cx="526251" cy="40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88" name="Down Arrow 87">
            <a:extLst>
              <a:ext uri="{FF2B5EF4-FFF2-40B4-BE49-F238E27FC236}">
                <a16:creationId xmlns:a16="http://schemas.microsoft.com/office/drawing/2014/main" id="{EDF7B4F6-9EE4-7846-A32A-A58618E43DF6}"/>
              </a:ext>
            </a:extLst>
          </p:cNvPr>
          <p:cNvSpPr/>
          <p:nvPr/>
        </p:nvSpPr>
        <p:spPr>
          <a:xfrm rot="10800000">
            <a:off x="5147184" y="4095443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9372296" y="5280611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9441860" y="528215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1860" y="5282159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10326979" y="5276328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10396543" y="5277876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6543" y="5277876"/>
                <a:ext cx="401005" cy="400110"/>
              </a:xfrm>
              <a:prstGeom prst="rect">
                <a:avLst/>
              </a:prstGeom>
              <a:blipFill>
                <a:blip r:embed="rId9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323372" y="5282929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392936" y="5284477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2936" y="5284477"/>
                <a:ext cx="401005" cy="400110"/>
              </a:xfrm>
              <a:prstGeom prst="rect">
                <a:avLst/>
              </a:prstGeom>
              <a:blipFill>
                <a:blip r:embed="rId10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10115599" y="2965759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9708877" y="2999655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8877" y="2999655"/>
                <a:ext cx="39761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031356">
            <a:off x="9651075" y="3603773"/>
            <a:ext cx="397123" cy="166229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10197734" y="3007529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734" y="3007529"/>
                <a:ext cx="397618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Down Arrow 35">
            <a:extLst>
              <a:ext uri="{FF2B5EF4-FFF2-40B4-BE49-F238E27FC236}">
                <a16:creationId xmlns:a16="http://schemas.microsoft.com/office/drawing/2014/main" id="{FA994E86-F457-3C4E-A54C-D11BBC018769}"/>
              </a:ext>
            </a:extLst>
          </p:cNvPr>
          <p:cNvSpPr/>
          <p:nvPr/>
        </p:nvSpPr>
        <p:spPr>
          <a:xfrm rot="10800000">
            <a:off x="10345114" y="3629737"/>
            <a:ext cx="402114" cy="1570170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wn Arrow 36">
            <a:extLst>
              <a:ext uri="{FF2B5EF4-FFF2-40B4-BE49-F238E27FC236}">
                <a16:creationId xmlns:a16="http://schemas.microsoft.com/office/drawing/2014/main" id="{D41B5647-54FD-5941-BB29-51721E145FA2}"/>
              </a:ext>
            </a:extLst>
          </p:cNvPr>
          <p:cNvSpPr/>
          <p:nvPr/>
        </p:nvSpPr>
        <p:spPr>
          <a:xfrm rot="9615851">
            <a:off x="11060400" y="3613162"/>
            <a:ext cx="354199" cy="163847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9407077" y="4197612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7077" y="4197612"/>
                <a:ext cx="401005" cy="400110"/>
              </a:xfrm>
              <a:prstGeom prst="rect">
                <a:avLst/>
              </a:prstGeom>
              <a:blipFill>
                <a:blip r:embed="rId13"/>
                <a:stretch>
                  <a:fillRect l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10185420" y="427777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5420" y="4277773"/>
                <a:ext cx="401005" cy="400110"/>
              </a:xfrm>
              <a:prstGeom prst="rect">
                <a:avLst/>
              </a:prstGeom>
              <a:blipFill>
                <a:blip r:embed="rId14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7A5A8E-AF30-2C4C-9672-BC116908FFF3}"/>
                  </a:ext>
                </a:extLst>
              </p:cNvPr>
              <p:cNvSpPr txBox="1"/>
              <p:nvPr/>
            </p:nvSpPr>
            <p:spPr>
              <a:xfrm>
                <a:off x="10883682" y="428638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7A5A8E-AF30-2C4C-9672-BC116908F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3682" y="4286383"/>
                <a:ext cx="401005" cy="400110"/>
              </a:xfrm>
              <a:prstGeom prst="rect">
                <a:avLst/>
              </a:prstGeom>
              <a:blipFill>
                <a:blip r:embed="rId15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Down Arrow 40">
            <a:extLst>
              <a:ext uri="{FF2B5EF4-FFF2-40B4-BE49-F238E27FC236}">
                <a16:creationId xmlns:a16="http://schemas.microsoft.com/office/drawing/2014/main" id="{DA4705A6-3359-004A-93FB-C75E5C395E86}"/>
              </a:ext>
            </a:extLst>
          </p:cNvPr>
          <p:cNvSpPr/>
          <p:nvPr/>
        </p:nvSpPr>
        <p:spPr>
          <a:xfrm rot="10800000">
            <a:off x="5116294" y="2109322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9441860" y="5988732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9083343" y="3479105"/>
            <a:ext cx="292569" cy="155285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D641830-8353-7A4E-AC95-20689DF726EB}"/>
                  </a:ext>
                </a:extLst>
              </p:cNvPr>
              <p:cNvSpPr txBox="1"/>
              <p:nvPr/>
            </p:nvSpPr>
            <p:spPr>
              <a:xfrm>
                <a:off x="8578776" y="4086328"/>
                <a:ext cx="6327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D641830-8353-7A4E-AC95-20689DF72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776" y="4086328"/>
                <a:ext cx="632716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733BA5A-040F-5E4A-84C5-B809A8DDCDAE}"/>
              </a:ext>
            </a:extLst>
          </p:cNvPr>
          <p:cNvCxnSpPr/>
          <p:nvPr/>
        </p:nvCxnSpPr>
        <p:spPr>
          <a:xfrm>
            <a:off x="21854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/>
          <p:nvPr/>
        </p:nvCxnSpPr>
        <p:spPr>
          <a:xfrm>
            <a:off x="81671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3988584" y="80858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1424906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767F24E9-24DD-574D-B807-8AF60CB71F43}"/>
              </a:ext>
            </a:extLst>
          </p:cNvPr>
          <p:cNvSpPr txBox="1"/>
          <p:nvPr/>
        </p:nvSpPr>
        <p:spPr>
          <a:xfrm>
            <a:off x="9441860" y="5988732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C165E0-8ACA-724A-8348-EAFCA271DD77}"/>
              </a:ext>
            </a:extLst>
          </p:cNvPr>
          <p:cNvSpPr txBox="1"/>
          <p:nvPr/>
        </p:nvSpPr>
        <p:spPr>
          <a:xfrm>
            <a:off x="589755" y="5444029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5956463-FEF2-F249-8A72-0E8345BD75AA}"/>
              </a:ext>
            </a:extLst>
          </p:cNvPr>
          <p:cNvSpPr txBox="1"/>
          <p:nvPr/>
        </p:nvSpPr>
        <p:spPr>
          <a:xfrm>
            <a:off x="589755" y="917193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/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  <a:blipFill>
                <a:blip r:embed="rId2"/>
                <a:stretch>
                  <a:fillRect l="-3061" r="-4082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A18DBD3B-38A2-1F4E-A773-8CF63D72413E}"/>
              </a:ext>
            </a:extLst>
          </p:cNvPr>
          <p:cNvSpPr txBox="1"/>
          <p:nvPr/>
        </p:nvSpPr>
        <p:spPr>
          <a:xfrm>
            <a:off x="71653" y="6202053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High-level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4824E457-3654-A441-9276-7E10E047B08A}"/>
              </a:ext>
            </a:extLst>
          </p:cNvPr>
          <p:cNvSpPr/>
          <p:nvPr/>
        </p:nvSpPr>
        <p:spPr>
          <a:xfrm rot="10800000">
            <a:off x="861319" y="404179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7A4222E2-16AE-5642-9120-73D8A9548100}"/>
              </a:ext>
            </a:extLst>
          </p:cNvPr>
          <p:cNvSpPr/>
          <p:nvPr/>
        </p:nvSpPr>
        <p:spPr>
          <a:xfrm rot="10800000">
            <a:off x="861319" y="180915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A581E7E-AB32-FA44-8E70-A26E1FC29C8D}"/>
              </a:ext>
            </a:extLst>
          </p:cNvPr>
          <p:cNvSpPr/>
          <p:nvPr/>
        </p:nvSpPr>
        <p:spPr>
          <a:xfrm>
            <a:off x="3340167" y="5142059"/>
            <a:ext cx="4144116" cy="906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A72F06-8A68-4146-901B-3CCAC6D5FFE4}"/>
              </a:ext>
            </a:extLst>
          </p:cNvPr>
          <p:cNvSpPr txBox="1"/>
          <p:nvPr/>
        </p:nvSpPr>
        <p:spPr>
          <a:xfrm>
            <a:off x="3843281" y="5207294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/>
              <p:nvPr/>
            </p:nvSpPr>
            <p:spPr>
              <a:xfrm>
                <a:off x="3543804" y="5557989"/>
                <a:ext cx="10698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804" y="5557989"/>
                <a:ext cx="1069849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/>
              <p:nvPr/>
            </p:nvSpPr>
            <p:spPr>
              <a:xfrm>
                <a:off x="4802965" y="5557989"/>
                <a:ext cx="1195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965" y="5557989"/>
                <a:ext cx="119506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/>
              <p:nvPr/>
            </p:nvSpPr>
            <p:spPr>
              <a:xfrm>
                <a:off x="6187337" y="5557989"/>
                <a:ext cx="1296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337" y="5557989"/>
                <a:ext cx="129694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2105693B-B913-564B-B6C1-0E7536056967}"/>
              </a:ext>
            </a:extLst>
          </p:cNvPr>
          <p:cNvSpPr txBox="1"/>
          <p:nvPr/>
        </p:nvSpPr>
        <p:spPr>
          <a:xfrm>
            <a:off x="5165226" y="5207293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372116B-65AB-F442-969F-007AFD4ED7EF}"/>
              </a:ext>
            </a:extLst>
          </p:cNvPr>
          <p:cNvSpPr txBox="1"/>
          <p:nvPr/>
        </p:nvSpPr>
        <p:spPr>
          <a:xfrm>
            <a:off x="6619733" y="5207292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D4DD25-95C9-BA42-89E1-D95EB2A56660}"/>
              </a:ext>
            </a:extLst>
          </p:cNvPr>
          <p:cNvSpPr txBox="1"/>
          <p:nvPr/>
        </p:nvSpPr>
        <p:spPr>
          <a:xfrm>
            <a:off x="4302654" y="6190397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Mathematically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7D8E047-C669-BE4B-910A-450E763E4CF7}"/>
              </a:ext>
            </a:extLst>
          </p:cNvPr>
          <p:cNvSpPr/>
          <p:nvPr/>
        </p:nvSpPr>
        <p:spPr>
          <a:xfrm>
            <a:off x="3096168" y="3211389"/>
            <a:ext cx="4593379" cy="793206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/>
              <p:nvPr/>
            </p:nvSpPr>
            <p:spPr>
              <a:xfrm>
                <a:off x="3629217" y="3408235"/>
                <a:ext cx="380079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+</a:t>
                </a:r>
                <a:r>
                  <a:rPr lang="en-US" sz="24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217" y="3408235"/>
                <a:ext cx="3800792" cy="369332"/>
              </a:xfrm>
              <a:prstGeom prst="rect">
                <a:avLst/>
              </a:prstGeom>
              <a:blipFill>
                <a:blip r:embed="rId6"/>
                <a:stretch>
                  <a:fillRect l="-2667" t="-1666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F03A2E7C-E83D-E247-B01F-E88A30F82232}"/>
              </a:ext>
            </a:extLst>
          </p:cNvPr>
          <p:cNvSpPr/>
          <p:nvPr/>
        </p:nvSpPr>
        <p:spPr>
          <a:xfrm>
            <a:off x="4511831" y="1074737"/>
            <a:ext cx="1486194" cy="925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E41A396-94A1-B147-AB04-8567810FABBA}"/>
              </a:ext>
            </a:extLst>
          </p:cNvPr>
          <p:cNvSpPr/>
          <p:nvPr/>
        </p:nvSpPr>
        <p:spPr>
          <a:xfrm>
            <a:off x="4676563" y="1140531"/>
            <a:ext cx="1157213" cy="810708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/>
              <p:nvPr/>
            </p:nvSpPr>
            <p:spPr>
              <a:xfrm>
                <a:off x="4640002" y="1516648"/>
                <a:ext cx="1279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002" y="1516648"/>
                <a:ext cx="127906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>
            <a:extLst>
              <a:ext uri="{FF2B5EF4-FFF2-40B4-BE49-F238E27FC236}">
                <a16:creationId xmlns:a16="http://schemas.microsoft.com/office/drawing/2014/main" id="{75893A95-FD0A-D04A-8DAB-AFAF337910E9}"/>
              </a:ext>
            </a:extLst>
          </p:cNvPr>
          <p:cNvSpPr txBox="1"/>
          <p:nvPr/>
        </p:nvSpPr>
        <p:spPr>
          <a:xfrm>
            <a:off x="5078480" y="1165952"/>
            <a:ext cx="526251" cy="40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88" name="Down Arrow 87">
            <a:extLst>
              <a:ext uri="{FF2B5EF4-FFF2-40B4-BE49-F238E27FC236}">
                <a16:creationId xmlns:a16="http://schemas.microsoft.com/office/drawing/2014/main" id="{EDF7B4F6-9EE4-7846-A32A-A58618E43DF6}"/>
              </a:ext>
            </a:extLst>
          </p:cNvPr>
          <p:cNvSpPr/>
          <p:nvPr/>
        </p:nvSpPr>
        <p:spPr>
          <a:xfrm rot="10800000">
            <a:off x="5147184" y="4095443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9372296" y="5280611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9441860" y="528215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1860" y="5282159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10326979" y="5276328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10396543" y="5277876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6543" y="5277876"/>
                <a:ext cx="401005" cy="400110"/>
              </a:xfrm>
              <a:prstGeom prst="rect">
                <a:avLst/>
              </a:prstGeom>
              <a:blipFill>
                <a:blip r:embed="rId9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323372" y="5282929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392936" y="5284477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2936" y="5284477"/>
                <a:ext cx="401005" cy="400110"/>
              </a:xfrm>
              <a:prstGeom prst="rect">
                <a:avLst/>
              </a:prstGeom>
              <a:blipFill>
                <a:blip r:embed="rId10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10115599" y="2965759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9708877" y="2999655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8877" y="2999655"/>
                <a:ext cx="39761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031356">
            <a:off x="9651075" y="3603773"/>
            <a:ext cx="397123" cy="166229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10197734" y="3007529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734" y="3007529"/>
                <a:ext cx="397618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Down Arrow 35">
            <a:extLst>
              <a:ext uri="{FF2B5EF4-FFF2-40B4-BE49-F238E27FC236}">
                <a16:creationId xmlns:a16="http://schemas.microsoft.com/office/drawing/2014/main" id="{FA994E86-F457-3C4E-A54C-D11BBC018769}"/>
              </a:ext>
            </a:extLst>
          </p:cNvPr>
          <p:cNvSpPr/>
          <p:nvPr/>
        </p:nvSpPr>
        <p:spPr>
          <a:xfrm rot="10800000">
            <a:off x="10345114" y="3629737"/>
            <a:ext cx="402114" cy="1570170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wn Arrow 36">
            <a:extLst>
              <a:ext uri="{FF2B5EF4-FFF2-40B4-BE49-F238E27FC236}">
                <a16:creationId xmlns:a16="http://schemas.microsoft.com/office/drawing/2014/main" id="{D41B5647-54FD-5941-BB29-51721E145FA2}"/>
              </a:ext>
            </a:extLst>
          </p:cNvPr>
          <p:cNvSpPr/>
          <p:nvPr/>
        </p:nvSpPr>
        <p:spPr>
          <a:xfrm rot="9615851">
            <a:off x="11060400" y="3613162"/>
            <a:ext cx="354199" cy="163847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9407077" y="4197612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7077" y="4197612"/>
                <a:ext cx="401005" cy="400110"/>
              </a:xfrm>
              <a:prstGeom prst="rect">
                <a:avLst/>
              </a:prstGeom>
              <a:blipFill>
                <a:blip r:embed="rId13"/>
                <a:stretch>
                  <a:fillRect l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10185420" y="427777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5420" y="4277773"/>
                <a:ext cx="401005" cy="400110"/>
              </a:xfrm>
              <a:prstGeom prst="rect">
                <a:avLst/>
              </a:prstGeom>
              <a:blipFill>
                <a:blip r:embed="rId14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7A5A8E-AF30-2C4C-9672-BC116908FFF3}"/>
                  </a:ext>
                </a:extLst>
              </p:cNvPr>
              <p:cNvSpPr txBox="1"/>
              <p:nvPr/>
            </p:nvSpPr>
            <p:spPr>
              <a:xfrm>
                <a:off x="10883682" y="428638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7A5A8E-AF30-2C4C-9672-BC116908F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3682" y="4286383"/>
                <a:ext cx="401005" cy="400110"/>
              </a:xfrm>
              <a:prstGeom prst="rect">
                <a:avLst/>
              </a:prstGeom>
              <a:blipFill>
                <a:blip r:embed="rId15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Down Arrow 40">
            <a:extLst>
              <a:ext uri="{FF2B5EF4-FFF2-40B4-BE49-F238E27FC236}">
                <a16:creationId xmlns:a16="http://schemas.microsoft.com/office/drawing/2014/main" id="{DA4705A6-3359-004A-93FB-C75E5C395E86}"/>
              </a:ext>
            </a:extLst>
          </p:cNvPr>
          <p:cNvSpPr/>
          <p:nvPr/>
        </p:nvSpPr>
        <p:spPr>
          <a:xfrm rot="10800000">
            <a:off x="5116294" y="2109322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9083343" y="3479105"/>
            <a:ext cx="292569" cy="155285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D641830-8353-7A4E-AC95-20689DF726EB}"/>
                  </a:ext>
                </a:extLst>
              </p:cNvPr>
              <p:cNvSpPr txBox="1"/>
              <p:nvPr/>
            </p:nvSpPr>
            <p:spPr>
              <a:xfrm>
                <a:off x="8578776" y="4086328"/>
                <a:ext cx="6327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D641830-8353-7A4E-AC95-20689DF72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776" y="4086328"/>
                <a:ext cx="632716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733BA5A-040F-5E4A-84C5-B809A8DDCDAE}"/>
              </a:ext>
            </a:extLst>
          </p:cNvPr>
          <p:cNvCxnSpPr/>
          <p:nvPr/>
        </p:nvCxnSpPr>
        <p:spPr>
          <a:xfrm>
            <a:off x="21854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/>
          <p:nvPr/>
        </p:nvCxnSpPr>
        <p:spPr>
          <a:xfrm>
            <a:off x="81671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3988584" y="80858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BD6C423-63F5-BE47-993E-94EE91C969DC}"/>
              </a:ext>
            </a:extLst>
          </p:cNvPr>
          <p:cNvSpPr/>
          <p:nvPr/>
        </p:nvSpPr>
        <p:spPr>
          <a:xfrm>
            <a:off x="0" y="578241"/>
            <a:ext cx="12192000" cy="6292251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27532AB-3852-8247-A882-AAC2B19CDB38}"/>
              </a:ext>
            </a:extLst>
          </p:cNvPr>
          <p:cNvSpPr/>
          <p:nvPr/>
        </p:nvSpPr>
        <p:spPr>
          <a:xfrm>
            <a:off x="2254981" y="1327088"/>
            <a:ext cx="8739896" cy="4080259"/>
          </a:xfrm>
          <a:prstGeom prst="rect">
            <a:avLst/>
          </a:pr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4844158-0299-0E4B-9AD7-197EE35A5ACF}"/>
                  </a:ext>
                </a:extLst>
              </p:cNvPr>
              <p:cNvSpPr txBox="1"/>
              <p:nvPr/>
            </p:nvSpPr>
            <p:spPr>
              <a:xfrm>
                <a:off x="2652599" y="1653097"/>
                <a:ext cx="7782837" cy="2970044"/>
              </a:xfrm>
              <a:prstGeom prst="rect">
                <a:avLst/>
              </a:prstGeom>
              <a:noFill/>
              <a:ln w="1016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2000"/>
                  </a:spcBef>
                </a:pPr>
                <a:r>
                  <a:rPr lang="en-US" sz="2800" b="1" dirty="0">
                    <a:latin typeface="Avenir Next" panose="020B0503020202020204" pitchFamily="34" charset="0"/>
                  </a:rPr>
                  <a:t>NOTE:</a:t>
                </a:r>
              </a:p>
              <a:p>
                <a:pPr>
                  <a:lnSpc>
                    <a:spcPct val="150000"/>
                  </a:lnSpc>
                  <a:spcBef>
                    <a:spcPts val="2000"/>
                  </a:spcBef>
                </a:pPr>
                <a:r>
                  <a:rPr lang="en-US" sz="2800" dirty="0">
                    <a:latin typeface="Avenir Next" panose="020B0503020202020204" pitchFamily="34" charset="0"/>
                  </a:rPr>
                  <a:t>For convenience, in machine learning we tend to let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800" dirty="0">
                    <a:latin typeface="Avenir Next" panose="020B0503020202020204" pitchFamily="34" charset="0"/>
                  </a:rPr>
                  <a:t> represent all of our model’s parameters</a:t>
                </a:r>
                <a:br>
                  <a:rPr lang="en-US" sz="2800" dirty="0">
                    <a:latin typeface="Avenir Next" panose="020B0503020202020204" pitchFamily="34" charset="0"/>
                  </a:rPr>
                </a:br>
                <a:r>
                  <a:rPr lang="en-US" sz="2800" dirty="0">
                    <a:latin typeface="Avenir Next" panose="020B0503020202020204" pitchFamily="34" charset="0"/>
                  </a:rPr>
                  <a:t>(e.g.,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28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venir Next" panose="020B0503020202020204" pitchFamily="34" charset="0"/>
                  </a:rPr>
                  <a:t> </a:t>
                </a:r>
                <a:r>
                  <a:rPr lang="en-US" sz="2800" dirty="0">
                    <a:latin typeface="Avenir Next" panose="020B0503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4844158-0299-0E4B-9AD7-197EE35A5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599" y="1653097"/>
                <a:ext cx="7782837" cy="2970044"/>
              </a:xfrm>
              <a:prstGeom prst="rect">
                <a:avLst/>
              </a:prstGeom>
              <a:blipFill>
                <a:blip r:embed="rId17"/>
                <a:stretch>
                  <a:fillRect l="-1629" r="-1466" b="-2128"/>
                </a:stretch>
              </a:blipFill>
              <a:ln w="1016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3718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rgbClr val="FF0000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96B6C-181D-3F42-B8AA-BF33A9B1F629}"/>
              </a:ext>
            </a:extLst>
          </p:cNvPr>
          <p:cNvSpPr/>
          <p:nvPr/>
        </p:nvSpPr>
        <p:spPr>
          <a:xfrm>
            <a:off x="4038810" y="720506"/>
            <a:ext cx="41143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IMPORTANT</a:t>
            </a:r>
            <a:endParaRPr lang="en-US" sz="4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286587" y="1754221"/>
            <a:ext cx="56310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When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training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any supervised model, be mindful of what you select for: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B0D431-FEF2-C248-BCD8-DAE15CB6160D}"/>
              </a:ext>
            </a:extLst>
          </p:cNvPr>
          <p:cNvSpPr txBox="1"/>
          <p:nvPr/>
        </p:nvSpPr>
        <p:spPr>
          <a:xfrm>
            <a:off x="286587" y="2853185"/>
            <a:ext cx="5666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1. Our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loss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function 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(aka cost function)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D61A97-96D9-A842-AEF7-4C1C40C85F91}"/>
              </a:ext>
            </a:extLst>
          </p:cNvPr>
          <p:cNvSpPr txBox="1"/>
          <p:nvPr/>
        </p:nvSpPr>
        <p:spPr>
          <a:xfrm>
            <a:off x="286587" y="4640063"/>
            <a:ext cx="5823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2. Our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optimization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algorithm?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B689205-8278-4B4E-AA0F-BD0765EA5D04}"/>
                  </a:ext>
                </a:extLst>
              </p:cNvPr>
              <p:cNvSpPr txBox="1"/>
              <p:nvPr/>
            </p:nvSpPr>
            <p:spPr>
              <a:xfrm>
                <a:off x="622553" y="3341535"/>
                <a:ext cx="504430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Measures how bad our current parameters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are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B689205-8278-4B4E-AA0F-BD0765EA5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53" y="3341535"/>
                <a:ext cx="5044303" cy="707886"/>
              </a:xfrm>
              <a:prstGeom prst="rect">
                <a:avLst/>
              </a:prstGeom>
              <a:blipFill>
                <a:blip r:embed="rId2"/>
                <a:stretch>
                  <a:fillRect l="-1005" t="-3509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1A1802-DCAA-E547-8B8F-091526E89D44}"/>
                  </a:ext>
                </a:extLst>
              </p:cNvPr>
              <p:cNvSpPr txBox="1"/>
              <p:nvPr/>
            </p:nvSpPr>
            <p:spPr>
              <a:xfrm>
                <a:off x="622553" y="5275212"/>
                <a:ext cx="550740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Determines how we update our parameters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so that our model better fits our training data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1A1802-DCAA-E547-8B8F-091526E89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53" y="5275212"/>
                <a:ext cx="5507408" cy="707886"/>
              </a:xfrm>
              <a:prstGeom prst="rect">
                <a:avLst/>
              </a:prstGeom>
              <a:blipFill>
                <a:blip r:embed="rId3"/>
                <a:stretch>
                  <a:fillRect l="-920" t="-3509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C76747D-EA1D-CD4C-B3A0-5C9C1B1D71A6}"/>
              </a:ext>
            </a:extLst>
          </p:cNvPr>
          <p:cNvCxnSpPr>
            <a:cxnSpLocks/>
          </p:cNvCxnSpPr>
          <p:nvPr/>
        </p:nvCxnSpPr>
        <p:spPr>
          <a:xfrm>
            <a:off x="286587" y="2679700"/>
            <a:ext cx="11511713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012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rgbClr val="FF0000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96B6C-181D-3F42-B8AA-BF33A9B1F629}"/>
              </a:ext>
            </a:extLst>
          </p:cNvPr>
          <p:cNvSpPr/>
          <p:nvPr/>
        </p:nvSpPr>
        <p:spPr>
          <a:xfrm>
            <a:off x="4038810" y="720506"/>
            <a:ext cx="41143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IMPORTANT</a:t>
            </a:r>
            <a:endParaRPr lang="en-US" sz="4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286587" y="1754221"/>
            <a:ext cx="56310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When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training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any supervised model, be mindful of what you select for: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B0D431-FEF2-C248-BCD8-DAE15CB6160D}"/>
              </a:ext>
            </a:extLst>
          </p:cNvPr>
          <p:cNvSpPr txBox="1"/>
          <p:nvPr/>
        </p:nvSpPr>
        <p:spPr>
          <a:xfrm>
            <a:off x="286587" y="2853185"/>
            <a:ext cx="5666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1. Our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loss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function 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(aka cost function)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D61A97-96D9-A842-AEF7-4C1C40C85F91}"/>
              </a:ext>
            </a:extLst>
          </p:cNvPr>
          <p:cNvSpPr txBox="1"/>
          <p:nvPr/>
        </p:nvSpPr>
        <p:spPr>
          <a:xfrm>
            <a:off x="286587" y="4640063"/>
            <a:ext cx="5823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2. Our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optimization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algorithm?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B689205-8278-4B4E-AA0F-BD0765EA5D04}"/>
                  </a:ext>
                </a:extLst>
              </p:cNvPr>
              <p:cNvSpPr txBox="1"/>
              <p:nvPr/>
            </p:nvSpPr>
            <p:spPr>
              <a:xfrm>
                <a:off x="622553" y="3341535"/>
                <a:ext cx="504430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Measures how bad our current parameters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are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B689205-8278-4B4E-AA0F-BD0765EA5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53" y="3341535"/>
                <a:ext cx="5044303" cy="707886"/>
              </a:xfrm>
              <a:prstGeom prst="rect">
                <a:avLst/>
              </a:prstGeom>
              <a:blipFill>
                <a:blip r:embed="rId2"/>
                <a:stretch>
                  <a:fillRect l="-1005" t="-3509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1A1802-DCAA-E547-8B8F-091526E89D44}"/>
                  </a:ext>
                </a:extLst>
              </p:cNvPr>
              <p:cNvSpPr txBox="1"/>
              <p:nvPr/>
            </p:nvSpPr>
            <p:spPr>
              <a:xfrm>
                <a:off x="622553" y="5275212"/>
                <a:ext cx="550740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Determines how we update our parameters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so that our model better fits our training data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1A1802-DCAA-E547-8B8F-091526E89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53" y="5275212"/>
                <a:ext cx="5507408" cy="707886"/>
              </a:xfrm>
              <a:prstGeom prst="rect">
                <a:avLst/>
              </a:prstGeom>
              <a:blipFill>
                <a:blip r:embed="rId3"/>
                <a:stretch>
                  <a:fillRect l="-920" t="-3509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3096DA10-5BA6-4748-B7D3-D45B566472A3}"/>
              </a:ext>
            </a:extLst>
          </p:cNvPr>
          <p:cNvSpPr txBox="1"/>
          <p:nvPr/>
        </p:nvSpPr>
        <p:spPr>
          <a:xfrm>
            <a:off x="6364086" y="1737306"/>
            <a:ext cx="5827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When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testing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our model’s predictions, be mindful of what you select for: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D05A6C-33A9-8248-86FB-61F9C816A92C}"/>
              </a:ext>
            </a:extLst>
          </p:cNvPr>
          <p:cNvSpPr txBox="1"/>
          <p:nvPr/>
        </p:nvSpPr>
        <p:spPr>
          <a:xfrm>
            <a:off x="6329297" y="2770919"/>
            <a:ext cx="5666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3. Our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evaluation metric</a:t>
            </a:r>
            <a:endParaRPr lang="en-US" sz="2400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1840E1B-C1CC-3244-BB4E-D74E4FE9671A}"/>
                  </a:ext>
                </a:extLst>
              </p:cNvPr>
              <p:cNvSpPr txBox="1"/>
              <p:nvPr/>
            </p:nvSpPr>
            <p:spPr>
              <a:xfrm>
                <a:off x="6645768" y="3314850"/>
                <a:ext cx="504430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Determines our model’s performance (e.g., Mean Squared Error (MSE),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𝐹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1</m:t>
                    </m:r>
                    <m:r>
                      <a:rPr lang="en-US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score, etc.)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1840E1B-C1CC-3244-BB4E-D74E4FE96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768" y="3314850"/>
                <a:ext cx="5044303" cy="1015663"/>
              </a:xfrm>
              <a:prstGeom prst="rect">
                <a:avLst/>
              </a:prstGeom>
              <a:blipFill>
                <a:blip r:embed="rId4"/>
                <a:stretch>
                  <a:fillRect l="-1005" t="-2469" b="-8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C76747D-EA1D-CD4C-B3A0-5C9C1B1D71A6}"/>
              </a:ext>
            </a:extLst>
          </p:cNvPr>
          <p:cNvCxnSpPr>
            <a:cxnSpLocks/>
          </p:cNvCxnSpPr>
          <p:nvPr/>
        </p:nvCxnSpPr>
        <p:spPr>
          <a:xfrm>
            <a:off x="286587" y="2679700"/>
            <a:ext cx="11511713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261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BA581E7E-AB32-FA44-8E70-A26E1FC29C8D}"/>
              </a:ext>
            </a:extLst>
          </p:cNvPr>
          <p:cNvSpPr/>
          <p:nvPr/>
        </p:nvSpPr>
        <p:spPr>
          <a:xfrm>
            <a:off x="7518467" y="5022190"/>
            <a:ext cx="4144116" cy="906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A72F06-8A68-4146-901B-3CCAC6D5FFE4}"/>
              </a:ext>
            </a:extLst>
          </p:cNvPr>
          <p:cNvSpPr txBox="1"/>
          <p:nvPr/>
        </p:nvSpPr>
        <p:spPr>
          <a:xfrm>
            <a:off x="8021581" y="5087425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/>
              <p:nvPr/>
            </p:nvSpPr>
            <p:spPr>
              <a:xfrm>
                <a:off x="7722104" y="5438120"/>
                <a:ext cx="10698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104" y="5438120"/>
                <a:ext cx="1069849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/>
              <p:nvPr/>
            </p:nvSpPr>
            <p:spPr>
              <a:xfrm>
                <a:off x="8981265" y="5438120"/>
                <a:ext cx="1195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1265" y="5438120"/>
                <a:ext cx="119506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/>
              <p:nvPr/>
            </p:nvSpPr>
            <p:spPr>
              <a:xfrm>
                <a:off x="10365637" y="5438120"/>
                <a:ext cx="1296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5637" y="5438120"/>
                <a:ext cx="129694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2105693B-B913-564B-B6C1-0E7536056967}"/>
              </a:ext>
            </a:extLst>
          </p:cNvPr>
          <p:cNvSpPr txBox="1"/>
          <p:nvPr/>
        </p:nvSpPr>
        <p:spPr>
          <a:xfrm>
            <a:off x="9343526" y="5087424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372116B-65AB-F442-969F-007AFD4ED7EF}"/>
              </a:ext>
            </a:extLst>
          </p:cNvPr>
          <p:cNvSpPr txBox="1"/>
          <p:nvPr/>
        </p:nvSpPr>
        <p:spPr>
          <a:xfrm>
            <a:off x="10798033" y="5087423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D4DD25-95C9-BA42-89E1-D95EB2A56660}"/>
              </a:ext>
            </a:extLst>
          </p:cNvPr>
          <p:cNvSpPr txBox="1"/>
          <p:nvPr/>
        </p:nvSpPr>
        <p:spPr>
          <a:xfrm>
            <a:off x="8596411" y="6232534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Mathematically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7D8E047-C669-BE4B-910A-450E763E4CF7}"/>
              </a:ext>
            </a:extLst>
          </p:cNvPr>
          <p:cNvSpPr/>
          <p:nvPr/>
        </p:nvSpPr>
        <p:spPr>
          <a:xfrm>
            <a:off x="7274468" y="3091520"/>
            <a:ext cx="4593379" cy="793206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/>
              <p:nvPr/>
            </p:nvSpPr>
            <p:spPr>
              <a:xfrm>
                <a:off x="7807517" y="3288366"/>
                <a:ext cx="380079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+</a:t>
                </a:r>
                <a:r>
                  <a:rPr lang="en-US" sz="24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517" y="3288366"/>
                <a:ext cx="3800792" cy="369332"/>
              </a:xfrm>
              <a:prstGeom prst="rect">
                <a:avLst/>
              </a:prstGeom>
              <a:blipFill>
                <a:blip r:embed="rId6"/>
                <a:stretch>
                  <a:fillRect l="-2667" t="-20000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F03A2E7C-E83D-E247-B01F-E88A30F82232}"/>
              </a:ext>
            </a:extLst>
          </p:cNvPr>
          <p:cNvSpPr/>
          <p:nvPr/>
        </p:nvSpPr>
        <p:spPr>
          <a:xfrm>
            <a:off x="8690131" y="954868"/>
            <a:ext cx="1486194" cy="925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E41A396-94A1-B147-AB04-8567810FABBA}"/>
              </a:ext>
            </a:extLst>
          </p:cNvPr>
          <p:cNvSpPr/>
          <p:nvPr/>
        </p:nvSpPr>
        <p:spPr>
          <a:xfrm>
            <a:off x="8854863" y="1020662"/>
            <a:ext cx="1157213" cy="810708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/>
              <p:nvPr/>
            </p:nvSpPr>
            <p:spPr>
              <a:xfrm>
                <a:off x="8818302" y="1396779"/>
                <a:ext cx="1279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8302" y="1396779"/>
                <a:ext cx="1279069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>
            <a:extLst>
              <a:ext uri="{FF2B5EF4-FFF2-40B4-BE49-F238E27FC236}">
                <a16:creationId xmlns:a16="http://schemas.microsoft.com/office/drawing/2014/main" id="{75893A95-FD0A-D04A-8DAB-AFAF337910E9}"/>
              </a:ext>
            </a:extLst>
          </p:cNvPr>
          <p:cNvSpPr txBox="1"/>
          <p:nvPr/>
        </p:nvSpPr>
        <p:spPr>
          <a:xfrm>
            <a:off x="9256780" y="1046083"/>
            <a:ext cx="526251" cy="40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88" name="Down Arrow 87">
            <a:extLst>
              <a:ext uri="{FF2B5EF4-FFF2-40B4-BE49-F238E27FC236}">
                <a16:creationId xmlns:a16="http://schemas.microsoft.com/office/drawing/2014/main" id="{EDF7B4F6-9EE4-7846-A32A-A58618E43DF6}"/>
              </a:ext>
            </a:extLst>
          </p:cNvPr>
          <p:cNvSpPr/>
          <p:nvPr/>
        </p:nvSpPr>
        <p:spPr>
          <a:xfrm rot="10800000">
            <a:off x="9325484" y="3975574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DA4705A6-3359-004A-93FB-C75E5C395E86}"/>
              </a:ext>
            </a:extLst>
          </p:cNvPr>
          <p:cNvSpPr/>
          <p:nvPr/>
        </p:nvSpPr>
        <p:spPr>
          <a:xfrm rot="10800000">
            <a:off x="9294594" y="1989453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>
            <a:cxnSpLocks/>
          </p:cNvCxnSpPr>
          <p:nvPr/>
        </p:nvCxnSpPr>
        <p:spPr>
          <a:xfrm>
            <a:off x="6998716" y="480967"/>
            <a:ext cx="0" cy="6377033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96B6C-181D-3F42-B8AA-BF33A9B1F629}"/>
              </a:ext>
            </a:extLst>
          </p:cNvPr>
          <p:cNvSpPr/>
          <p:nvPr/>
        </p:nvSpPr>
        <p:spPr>
          <a:xfrm>
            <a:off x="161317" y="835234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Q1 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B8ECEA8-152A-4543-B6F4-3AF5C33C4525}"/>
                  </a:ext>
                </a:extLst>
              </p:cNvPr>
              <p:cNvSpPr txBox="1"/>
              <p:nvPr/>
            </p:nvSpPr>
            <p:spPr>
              <a:xfrm>
                <a:off x="3046272" y="1795958"/>
                <a:ext cx="3554024" cy="1098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 dirty="0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ngLiU_HKSCS" panose="02020500000000000000" pitchFamily="18" charset="-12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ngLiU_HKSCS" panose="02020500000000000000" pitchFamily="18" charset="-120"/>
                                          <a:cs typeface="Arial" panose="020B060402020202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B8ECEA8-152A-4543-B6F4-3AF5C33C4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272" y="1795958"/>
                <a:ext cx="3554024" cy="1098891"/>
              </a:xfrm>
              <a:prstGeom prst="rect">
                <a:avLst/>
              </a:prstGeom>
              <a:blipFill>
                <a:blip r:embed="rId8"/>
                <a:stretch>
                  <a:fillRect t="-104545" b="-16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ectangle 89">
            <a:extLst>
              <a:ext uri="{FF2B5EF4-FFF2-40B4-BE49-F238E27FC236}">
                <a16:creationId xmlns:a16="http://schemas.microsoft.com/office/drawing/2014/main" id="{CAF5CD20-A421-1C4B-8045-5A4204C27CED}"/>
              </a:ext>
            </a:extLst>
          </p:cNvPr>
          <p:cNvSpPr/>
          <p:nvPr/>
        </p:nvSpPr>
        <p:spPr>
          <a:xfrm>
            <a:off x="165039" y="1989453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A1</a:t>
            </a:r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endParaRPr lang="en-US" sz="44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9FCB362-95A5-124F-898C-3B420F4F5010}"/>
              </a:ext>
            </a:extLst>
          </p:cNvPr>
          <p:cNvSpPr txBox="1"/>
          <p:nvPr/>
        </p:nvSpPr>
        <p:spPr>
          <a:xfrm>
            <a:off x="1260535" y="2146870"/>
            <a:ext cx="2124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Cost function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6365044B-94E7-064D-9570-1677C85B5084}"/>
              </a:ext>
            </a:extLst>
          </p:cNvPr>
          <p:cNvSpPr/>
          <p:nvPr/>
        </p:nvSpPr>
        <p:spPr>
          <a:xfrm rot="5400000">
            <a:off x="5027092" y="2046056"/>
            <a:ext cx="479884" cy="1865973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5D873C4-77F7-E444-8894-EB0BE5B6F609}"/>
                  </a:ext>
                </a:extLst>
              </p:cNvPr>
              <p:cNvSpPr txBox="1"/>
              <p:nvPr/>
            </p:nvSpPr>
            <p:spPr>
              <a:xfrm>
                <a:off x="1260535" y="835234"/>
                <a:ext cx="56295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When training our model, how do we measure its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predictions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?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5D873C4-77F7-E444-8894-EB0BE5B6F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535" y="835234"/>
                <a:ext cx="5629519" cy="830997"/>
              </a:xfrm>
              <a:prstGeom prst="rect">
                <a:avLst/>
              </a:prstGeom>
              <a:blipFill>
                <a:blip r:embed="rId9"/>
                <a:stretch>
                  <a:fillRect l="-1573" t="-606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446C567D-5448-9446-B53C-3A28621FB90D}"/>
              </a:ext>
            </a:extLst>
          </p:cNvPr>
          <p:cNvSpPr txBox="1"/>
          <p:nvPr/>
        </p:nvSpPr>
        <p:spPr>
          <a:xfrm>
            <a:off x="4188891" y="3343421"/>
            <a:ext cx="2011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“Least Squares”</a:t>
            </a:r>
          </a:p>
        </p:txBody>
      </p:sp>
    </p:spTree>
    <p:extLst>
      <p:ext uri="{BB962C8B-B14F-4D97-AF65-F5344CB8AC3E}">
        <p14:creationId xmlns:p14="http://schemas.microsoft.com/office/powerpoint/2010/main" val="3568526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BA581E7E-AB32-FA44-8E70-A26E1FC29C8D}"/>
              </a:ext>
            </a:extLst>
          </p:cNvPr>
          <p:cNvSpPr/>
          <p:nvPr/>
        </p:nvSpPr>
        <p:spPr>
          <a:xfrm>
            <a:off x="7518467" y="5022190"/>
            <a:ext cx="4144116" cy="906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A72F06-8A68-4146-901B-3CCAC6D5FFE4}"/>
              </a:ext>
            </a:extLst>
          </p:cNvPr>
          <p:cNvSpPr txBox="1"/>
          <p:nvPr/>
        </p:nvSpPr>
        <p:spPr>
          <a:xfrm>
            <a:off x="8021581" y="5087425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/>
              <p:nvPr/>
            </p:nvSpPr>
            <p:spPr>
              <a:xfrm>
                <a:off x="7722104" y="5438120"/>
                <a:ext cx="10698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104" y="5438120"/>
                <a:ext cx="1069849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/>
              <p:nvPr/>
            </p:nvSpPr>
            <p:spPr>
              <a:xfrm>
                <a:off x="8981265" y="5438120"/>
                <a:ext cx="1195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1265" y="5438120"/>
                <a:ext cx="1195060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/>
              <p:nvPr/>
            </p:nvSpPr>
            <p:spPr>
              <a:xfrm>
                <a:off x="10365637" y="5438120"/>
                <a:ext cx="1296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5637" y="5438120"/>
                <a:ext cx="129694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2105693B-B913-564B-B6C1-0E7536056967}"/>
              </a:ext>
            </a:extLst>
          </p:cNvPr>
          <p:cNvSpPr txBox="1"/>
          <p:nvPr/>
        </p:nvSpPr>
        <p:spPr>
          <a:xfrm>
            <a:off x="9343526" y="5087424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372116B-65AB-F442-969F-007AFD4ED7EF}"/>
              </a:ext>
            </a:extLst>
          </p:cNvPr>
          <p:cNvSpPr txBox="1"/>
          <p:nvPr/>
        </p:nvSpPr>
        <p:spPr>
          <a:xfrm>
            <a:off x="10798033" y="5087423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D4DD25-95C9-BA42-89E1-D95EB2A56660}"/>
              </a:ext>
            </a:extLst>
          </p:cNvPr>
          <p:cNvSpPr txBox="1"/>
          <p:nvPr/>
        </p:nvSpPr>
        <p:spPr>
          <a:xfrm>
            <a:off x="8596411" y="6232534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Mathematically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7D8E047-C669-BE4B-910A-450E763E4CF7}"/>
              </a:ext>
            </a:extLst>
          </p:cNvPr>
          <p:cNvSpPr/>
          <p:nvPr/>
        </p:nvSpPr>
        <p:spPr>
          <a:xfrm>
            <a:off x="7274468" y="3091520"/>
            <a:ext cx="4593379" cy="793206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/>
              <p:nvPr/>
            </p:nvSpPr>
            <p:spPr>
              <a:xfrm>
                <a:off x="7807517" y="3288366"/>
                <a:ext cx="380079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+</a:t>
                </a:r>
                <a:r>
                  <a:rPr lang="en-US" sz="24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517" y="3288366"/>
                <a:ext cx="3800792" cy="369332"/>
              </a:xfrm>
              <a:prstGeom prst="rect">
                <a:avLst/>
              </a:prstGeom>
              <a:blipFill>
                <a:blip r:embed="rId5"/>
                <a:stretch>
                  <a:fillRect l="-2667" t="-20000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F03A2E7C-E83D-E247-B01F-E88A30F82232}"/>
              </a:ext>
            </a:extLst>
          </p:cNvPr>
          <p:cNvSpPr/>
          <p:nvPr/>
        </p:nvSpPr>
        <p:spPr>
          <a:xfrm>
            <a:off x="8690131" y="954868"/>
            <a:ext cx="1486194" cy="925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E41A396-94A1-B147-AB04-8567810FABBA}"/>
              </a:ext>
            </a:extLst>
          </p:cNvPr>
          <p:cNvSpPr/>
          <p:nvPr/>
        </p:nvSpPr>
        <p:spPr>
          <a:xfrm>
            <a:off x="8854863" y="1020662"/>
            <a:ext cx="1157213" cy="810708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/>
              <p:nvPr/>
            </p:nvSpPr>
            <p:spPr>
              <a:xfrm>
                <a:off x="8818302" y="1396779"/>
                <a:ext cx="1279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8302" y="1396779"/>
                <a:ext cx="1279069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>
            <a:extLst>
              <a:ext uri="{FF2B5EF4-FFF2-40B4-BE49-F238E27FC236}">
                <a16:creationId xmlns:a16="http://schemas.microsoft.com/office/drawing/2014/main" id="{75893A95-FD0A-D04A-8DAB-AFAF337910E9}"/>
              </a:ext>
            </a:extLst>
          </p:cNvPr>
          <p:cNvSpPr txBox="1"/>
          <p:nvPr/>
        </p:nvSpPr>
        <p:spPr>
          <a:xfrm>
            <a:off x="9256780" y="1046083"/>
            <a:ext cx="526251" cy="40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88" name="Down Arrow 87">
            <a:extLst>
              <a:ext uri="{FF2B5EF4-FFF2-40B4-BE49-F238E27FC236}">
                <a16:creationId xmlns:a16="http://schemas.microsoft.com/office/drawing/2014/main" id="{EDF7B4F6-9EE4-7846-A32A-A58618E43DF6}"/>
              </a:ext>
            </a:extLst>
          </p:cNvPr>
          <p:cNvSpPr/>
          <p:nvPr/>
        </p:nvSpPr>
        <p:spPr>
          <a:xfrm rot="10800000">
            <a:off x="9325484" y="3975574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DA4705A6-3359-004A-93FB-C75E5C395E86}"/>
              </a:ext>
            </a:extLst>
          </p:cNvPr>
          <p:cNvSpPr/>
          <p:nvPr/>
        </p:nvSpPr>
        <p:spPr>
          <a:xfrm rot="10800000">
            <a:off x="9294594" y="1989453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>
            <a:cxnSpLocks/>
          </p:cNvCxnSpPr>
          <p:nvPr/>
        </p:nvCxnSpPr>
        <p:spPr>
          <a:xfrm>
            <a:off x="6998716" y="480967"/>
            <a:ext cx="0" cy="6377033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6AEA6E1-2D01-CC47-B92E-CCF93C1EBD38}"/>
                  </a:ext>
                </a:extLst>
              </p:cNvPr>
              <p:cNvSpPr txBox="1"/>
              <p:nvPr/>
            </p:nvSpPr>
            <p:spPr>
              <a:xfrm>
                <a:off x="1260535" y="835234"/>
                <a:ext cx="56295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When training our model, how do we measure its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predictions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?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6AEA6E1-2D01-CC47-B92E-CCF93C1EB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535" y="835234"/>
                <a:ext cx="5629519" cy="830997"/>
              </a:xfrm>
              <a:prstGeom prst="rect">
                <a:avLst/>
              </a:prstGeom>
              <a:blipFill>
                <a:blip r:embed="rId7"/>
                <a:stretch>
                  <a:fillRect l="-1573" t="-606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A1396B6C-181D-3F42-B8AA-BF33A9B1F629}"/>
              </a:ext>
            </a:extLst>
          </p:cNvPr>
          <p:cNvSpPr/>
          <p:nvPr/>
        </p:nvSpPr>
        <p:spPr>
          <a:xfrm>
            <a:off x="161317" y="835234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Q1 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B8ECEA8-152A-4543-B6F4-3AF5C33C4525}"/>
                  </a:ext>
                </a:extLst>
              </p:cNvPr>
              <p:cNvSpPr txBox="1"/>
              <p:nvPr/>
            </p:nvSpPr>
            <p:spPr>
              <a:xfrm>
                <a:off x="3046272" y="1795958"/>
                <a:ext cx="3554024" cy="1098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 dirty="0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ngLiU_HKSCS" panose="02020500000000000000" pitchFamily="18" charset="-12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ngLiU_HKSCS" panose="02020500000000000000" pitchFamily="18" charset="-120"/>
                                          <a:cs typeface="Arial" panose="020B060402020202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B8ECEA8-152A-4543-B6F4-3AF5C33C4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272" y="1795958"/>
                <a:ext cx="3554024" cy="1098891"/>
              </a:xfrm>
              <a:prstGeom prst="rect">
                <a:avLst/>
              </a:prstGeom>
              <a:blipFill>
                <a:blip r:embed="rId8"/>
                <a:stretch>
                  <a:fillRect t="-104545" b="-16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ectangle 89">
            <a:extLst>
              <a:ext uri="{FF2B5EF4-FFF2-40B4-BE49-F238E27FC236}">
                <a16:creationId xmlns:a16="http://schemas.microsoft.com/office/drawing/2014/main" id="{CAF5CD20-A421-1C4B-8045-5A4204C27CED}"/>
              </a:ext>
            </a:extLst>
          </p:cNvPr>
          <p:cNvSpPr/>
          <p:nvPr/>
        </p:nvSpPr>
        <p:spPr>
          <a:xfrm>
            <a:off x="165039" y="1989453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A1</a:t>
            </a:r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endParaRPr lang="en-US" sz="44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9FCB362-95A5-124F-898C-3B420F4F5010}"/>
              </a:ext>
            </a:extLst>
          </p:cNvPr>
          <p:cNvSpPr txBox="1"/>
          <p:nvPr/>
        </p:nvSpPr>
        <p:spPr>
          <a:xfrm>
            <a:off x="1260535" y="2146870"/>
            <a:ext cx="2124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92FDDFB-38DE-074A-8B95-E65BDD11BE9B}"/>
                  </a:ext>
                </a:extLst>
              </p:cNvPr>
              <p:cNvSpPr txBox="1"/>
              <p:nvPr/>
            </p:nvSpPr>
            <p:spPr>
              <a:xfrm>
                <a:off x="1295141" y="3953934"/>
                <a:ext cx="56295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How do we find the optimal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so that we yield the best predictions?</a:t>
                </a: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92FDDFB-38DE-074A-8B95-E65BDD11B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141" y="3953934"/>
                <a:ext cx="5629519" cy="830997"/>
              </a:xfrm>
              <a:prstGeom prst="rect">
                <a:avLst/>
              </a:prstGeom>
              <a:blipFill>
                <a:blip r:embed="rId9"/>
                <a:stretch>
                  <a:fillRect l="-1577" t="-2985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Rectangle 92">
            <a:extLst>
              <a:ext uri="{FF2B5EF4-FFF2-40B4-BE49-F238E27FC236}">
                <a16:creationId xmlns:a16="http://schemas.microsoft.com/office/drawing/2014/main" id="{DB44DA41-EB82-3B4F-8400-ECC1D1E4F95C}"/>
              </a:ext>
            </a:extLst>
          </p:cNvPr>
          <p:cNvSpPr/>
          <p:nvPr/>
        </p:nvSpPr>
        <p:spPr>
          <a:xfrm>
            <a:off x="195923" y="3953934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Q2 </a:t>
            </a:r>
            <a:endParaRPr lang="en-US" sz="4400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6365044B-94E7-064D-9570-1677C85B5084}"/>
              </a:ext>
            </a:extLst>
          </p:cNvPr>
          <p:cNvSpPr/>
          <p:nvPr/>
        </p:nvSpPr>
        <p:spPr>
          <a:xfrm rot="5400000">
            <a:off x="5027092" y="2046056"/>
            <a:ext cx="479884" cy="1865973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8E1216-6131-494D-8990-C52227561DDC}"/>
              </a:ext>
            </a:extLst>
          </p:cNvPr>
          <p:cNvSpPr txBox="1"/>
          <p:nvPr/>
        </p:nvSpPr>
        <p:spPr>
          <a:xfrm>
            <a:off x="4188891" y="3343421"/>
            <a:ext cx="2011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“Least Squares”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BC5B1F5-97B4-334E-A45A-960952424452}"/>
              </a:ext>
            </a:extLst>
          </p:cNvPr>
          <p:cNvSpPr/>
          <p:nvPr/>
        </p:nvSpPr>
        <p:spPr>
          <a:xfrm>
            <a:off x="30823" y="4261023"/>
            <a:ext cx="165100" cy="155261"/>
          </a:xfrm>
          <a:prstGeom prst="ellipse">
            <a:avLst/>
          </a:prstGeom>
          <a:solidFill>
            <a:srgbClr val="B9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33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BA581E7E-AB32-FA44-8E70-A26E1FC29C8D}"/>
              </a:ext>
            </a:extLst>
          </p:cNvPr>
          <p:cNvSpPr/>
          <p:nvPr/>
        </p:nvSpPr>
        <p:spPr>
          <a:xfrm>
            <a:off x="7518467" y="5022190"/>
            <a:ext cx="4144116" cy="906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A72F06-8A68-4146-901B-3CCAC6D5FFE4}"/>
              </a:ext>
            </a:extLst>
          </p:cNvPr>
          <p:cNvSpPr txBox="1"/>
          <p:nvPr/>
        </p:nvSpPr>
        <p:spPr>
          <a:xfrm>
            <a:off x="8021581" y="5087425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/>
              <p:nvPr/>
            </p:nvSpPr>
            <p:spPr>
              <a:xfrm>
                <a:off x="7722104" y="5438120"/>
                <a:ext cx="10698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104" y="5438120"/>
                <a:ext cx="1069849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/>
              <p:nvPr/>
            </p:nvSpPr>
            <p:spPr>
              <a:xfrm>
                <a:off x="8981265" y="5438120"/>
                <a:ext cx="1195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1265" y="5438120"/>
                <a:ext cx="1195060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/>
              <p:nvPr/>
            </p:nvSpPr>
            <p:spPr>
              <a:xfrm>
                <a:off x="10365637" y="5438120"/>
                <a:ext cx="1296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5637" y="5438120"/>
                <a:ext cx="129694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2105693B-B913-564B-B6C1-0E7536056967}"/>
              </a:ext>
            </a:extLst>
          </p:cNvPr>
          <p:cNvSpPr txBox="1"/>
          <p:nvPr/>
        </p:nvSpPr>
        <p:spPr>
          <a:xfrm>
            <a:off x="9343526" y="5087424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372116B-65AB-F442-969F-007AFD4ED7EF}"/>
              </a:ext>
            </a:extLst>
          </p:cNvPr>
          <p:cNvSpPr txBox="1"/>
          <p:nvPr/>
        </p:nvSpPr>
        <p:spPr>
          <a:xfrm>
            <a:off x="10798033" y="5087423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D4DD25-95C9-BA42-89E1-D95EB2A56660}"/>
              </a:ext>
            </a:extLst>
          </p:cNvPr>
          <p:cNvSpPr txBox="1"/>
          <p:nvPr/>
        </p:nvSpPr>
        <p:spPr>
          <a:xfrm>
            <a:off x="8596411" y="6232534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Mathematically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7D8E047-C669-BE4B-910A-450E763E4CF7}"/>
              </a:ext>
            </a:extLst>
          </p:cNvPr>
          <p:cNvSpPr/>
          <p:nvPr/>
        </p:nvSpPr>
        <p:spPr>
          <a:xfrm>
            <a:off x="7274468" y="3091520"/>
            <a:ext cx="4593379" cy="793206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/>
              <p:nvPr/>
            </p:nvSpPr>
            <p:spPr>
              <a:xfrm>
                <a:off x="7807517" y="3288366"/>
                <a:ext cx="380079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+</a:t>
                </a:r>
                <a:r>
                  <a:rPr lang="en-US" sz="24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517" y="3288366"/>
                <a:ext cx="3800792" cy="369332"/>
              </a:xfrm>
              <a:prstGeom prst="rect">
                <a:avLst/>
              </a:prstGeom>
              <a:blipFill>
                <a:blip r:embed="rId5"/>
                <a:stretch>
                  <a:fillRect l="-2667" t="-20000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F03A2E7C-E83D-E247-B01F-E88A30F82232}"/>
              </a:ext>
            </a:extLst>
          </p:cNvPr>
          <p:cNvSpPr/>
          <p:nvPr/>
        </p:nvSpPr>
        <p:spPr>
          <a:xfrm>
            <a:off x="8690131" y="954868"/>
            <a:ext cx="1486194" cy="925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E41A396-94A1-B147-AB04-8567810FABBA}"/>
              </a:ext>
            </a:extLst>
          </p:cNvPr>
          <p:cNvSpPr/>
          <p:nvPr/>
        </p:nvSpPr>
        <p:spPr>
          <a:xfrm>
            <a:off x="8854863" y="1020662"/>
            <a:ext cx="1157213" cy="810708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/>
              <p:nvPr/>
            </p:nvSpPr>
            <p:spPr>
              <a:xfrm>
                <a:off x="8818302" y="1396779"/>
                <a:ext cx="1279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8302" y="1396779"/>
                <a:ext cx="1279069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>
            <a:extLst>
              <a:ext uri="{FF2B5EF4-FFF2-40B4-BE49-F238E27FC236}">
                <a16:creationId xmlns:a16="http://schemas.microsoft.com/office/drawing/2014/main" id="{75893A95-FD0A-D04A-8DAB-AFAF337910E9}"/>
              </a:ext>
            </a:extLst>
          </p:cNvPr>
          <p:cNvSpPr txBox="1"/>
          <p:nvPr/>
        </p:nvSpPr>
        <p:spPr>
          <a:xfrm>
            <a:off x="9256780" y="1046083"/>
            <a:ext cx="526251" cy="40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88" name="Down Arrow 87">
            <a:extLst>
              <a:ext uri="{FF2B5EF4-FFF2-40B4-BE49-F238E27FC236}">
                <a16:creationId xmlns:a16="http://schemas.microsoft.com/office/drawing/2014/main" id="{EDF7B4F6-9EE4-7846-A32A-A58618E43DF6}"/>
              </a:ext>
            </a:extLst>
          </p:cNvPr>
          <p:cNvSpPr/>
          <p:nvPr/>
        </p:nvSpPr>
        <p:spPr>
          <a:xfrm rot="10800000">
            <a:off x="9325484" y="3975574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DA4705A6-3359-004A-93FB-C75E5C395E86}"/>
              </a:ext>
            </a:extLst>
          </p:cNvPr>
          <p:cNvSpPr/>
          <p:nvPr/>
        </p:nvSpPr>
        <p:spPr>
          <a:xfrm rot="10800000">
            <a:off x="9294594" y="1989453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>
            <a:cxnSpLocks/>
          </p:cNvCxnSpPr>
          <p:nvPr/>
        </p:nvCxnSpPr>
        <p:spPr>
          <a:xfrm>
            <a:off x="6998716" y="480967"/>
            <a:ext cx="0" cy="6377033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96B6C-181D-3F42-B8AA-BF33A9B1F629}"/>
              </a:ext>
            </a:extLst>
          </p:cNvPr>
          <p:cNvSpPr/>
          <p:nvPr/>
        </p:nvSpPr>
        <p:spPr>
          <a:xfrm>
            <a:off x="161317" y="835234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Q1 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B8ECEA8-152A-4543-B6F4-3AF5C33C4525}"/>
                  </a:ext>
                </a:extLst>
              </p:cNvPr>
              <p:cNvSpPr txBox="1"/>
              <p:nvPr/>
            </p:nvSpPr>
            <p:spPr>
              <a:xfrm>
                <a:off x="3046272" y="1795958"/>
                <a:ext cx="3554024" cy="1098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 dirty="0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ngLiU_HKSCS" panose="02020500000000000000" pitchFamily="18" charset="-12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ngLiU_HKSCS" panose="02020500000000000000" pitchFamily="18" charset="-120"/>
                                          <a:cs typeface="Arial" panose="020B060402020202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B8ECEA8-152A-4543-B6F4-3AF5C33C4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272" y="1795958"/>
                <a:ext cx="3554024" cy="1098891"/>
              </a:xfrm>
              <a:prstGeom prst="rect">
                <a:avLst/>
              </a:prstGeom>
              <a:blipFill>
                <a:blip r:embed="rId7"/>
                <a:stretch>
                  <a:fillRect t="-104545" b="-16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ectangle 89">
            <a:extLst>
              <a:ext uri="{FF2B5EF4-FFF2-40B4-BE49-F238E27FC236}">
                <a16:creationId xmlns:a16="http://schemas.microsoft.com/office/drawing/2014/main" id="{CAF5CD20-A421-1C4B-8045-5A4204C27CED}"/>
              </a:ext>
            </a:extLst>
          </p:cNvPr>
          <p:cNvSpPr/>
          <p:nvPr/>
        </p:nvSpPr>
        <p:spPr>
          <a:xfrm>
            <a:off x="165039" y="1989453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A1</a:t>
            </a:r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endParaRPr lang="en-US" sz="44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9FCB362-95A5-124F-898C-3B420F4F5010}"/>
              </a:ext>
            </a:extLst>
          </p:cNvPr>
          <p:cNvSpPr txBox="1"/>
          <p:nvPr/>
        </p:nvSpPr>
        <p:spPr>
          <a:xfrm>
            <a:off x="1260535" y="2146870"/>
            <a:ext cx="2124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92FDDFB-38DE-074A-8B95-E65BDD11BE9B}"/>
                  </a:ext>
                </a:extLst>
              </p:cNvPr>
              <p:cNvSpPr txBox="1"/>
              <p:nvPr/>
            </p:nvSpPr>
            <p:spPr>
              <a:xfrm>
                <a:off x="1295141" y="3953934"/>
                <a:ext cx="56295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How do we find the optimal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so that we yield the best predictions?</a:t>
                </a: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92FDDFB-38DE-074A-8B95-E65BDD11B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141" y="3953934"/>
                <a:ext cx="5629519" cy="830997"/>
              </a:xfrm>
              <a:prstGeom prst="rect">
                <a:avLst/>
              </a:prstGeom>
              <a:blipFill>
                <a:blip r:embed="rId8"/>
                <a:stretch>
                  <a:fillRect l="-1577" t="-2985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Rectangle 92">
            <a:extLst>
              <a:ext uri="{FF2B5EF4-FFF2-40B4-BE49-F238E27FC236}">
                <a16:creationId xmlns:a16="http://schemas.microsoft.com/office/drawing/2014/main" id="{DB44DA41-EB82-3B4F-8400-ECC1D1E4F95C}"/>
              </a:ext>
            </a:extLst>
          </p:cNvPr>
          <p:cNvSpPr/>
          <p:nvPr/>
        </p:nvSpPr>
        <p:spPr>
          <a:xfrm>
            <a:off x="195923" y="3953934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Q2 </a:t>
            </a:r>
            <a:endParaRPr lang="en-US" sz="4400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C9A64313-E44F-4441-BDC4-11DDB04C3450}"/>
              </a:ext>
            </a:extLst>
          </p:cNvPr>
          <p:cNvSpPr/>
          <p:nvPr/>
        </p:nvSpPr>
        <p:spPr>
          <a:xfrm>
            <a:off x="195923" y="4919558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A2</a:t>
            </a:r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endParaRPr lang="en-US" sz="44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FE3A537-233D-434E-A03C-956C9C7FE627}"/>
              </a:ext>
            </a:extLst>
          </p:cNvPr>
          <p:cNvSpPr txBox="1"/>
          <p:nvPr/>
        </p:nvSpPr>
        <p:spPr>
          <a:xfrm>
            <a:off x="1381340" y="5107546"/>
            <a:ext cx="56295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Two optimization algorithm options: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Gradient Descent 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iteratively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search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Directly 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closed-form solution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6365044B-94E7-064D-9570-1677C85B5084}"/>
              </a:ext>
            </a:extLst>
          </p:cNvPr>
          <p:cNvSpPr/>
          <p:nvPr/>
        </p:nvSpPr>
        <p:spPr>
          <a:xfrm rot="5400000">
            <a:off x="5027092" y="2046056"/>
            <a:ext cx="479884" cy="1865973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44AF4E8-BBED-904A-B4DC-1FA6970C0984}"/>
                  </a:ext>
                </a:extLst>
              </p:cNvPr>
              <p:cNvSpPr txBox="1"/>
              <p:nvPr/>
            </p:nvSpPr>
            <p:spPr>
              <a:xfrm>
                <a:off x="1158049" y="6307875"/>
                <a:ext cx="35540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𝜽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𝑌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44AF4E8-BBED-904A-B4DC-1FA6970C0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049" y="6307875"/>
                <a:ext cx="355402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593F5A2-D044-8B4B-BA0E-8E47856A8F64}"/>
                  </a:ext>
                </a:extLst>
              </p:cNvPr>
              <p:cNvSpPr txBox="1"/>
              <p:nvPr/>
            </p:nvSpPr>
            <p:spPr>
              <a:xfrm>
                <a:off x="1260535" y="835234"/>
                <a:ext cx="56295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When training our model, how do we measure its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predictions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?</a:t>
                </a: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593F5A2-D044-8B4B-BA0E-8E47856A8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535" y="835234"/>
                <a:ext cx="5629519" cy="830997"/>
              </a:xfrm>
              <a:prstGeom prst="rect">
                <a:avLst/>
              </a:prstGeom>
              <a:blipFill>
                <a:blip r:embed="rId10"/>
                <a:stretch>
                  <a:fillRect l="-1573" t="-606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0383727F-564F-044B-A879-8473A756ADC3}"/>
              </a:ext>
            </a:extLst>
          </p:cNvPr>
          <p:cNvSpPr txBox="1"/>
          <p:nvPr/>
        </p:nvSpPr>
        <p:spPr>
          <a:xfrm>
            <a:off x="4188891" y="3343421"/>
            <a:ext cx="2011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“Least Squares”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172D36BE-8812-8C40-80C3-AEA722FA163A}"/>
              </a:ext>
            </a:extLst>
          </p:cNvPr>
          <p:cNvSpPr/>
          <p:nvPr/>
        </p:nvSpPr>
        <p:spPr>
          <a:xfrm>
            <a:off x="30823" y="4261023"/>
            <a:ext cx="165100" cy="155261"/>
          </a:xfrm>
          <a:prstGeom prst="ellipse">
            <a:avLst/>
          </a:prstGeom>
          <a:solidFill>
            <a:srgbClr val="B9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949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51D81D-0996-BA4D-B3F6-B0A6A512552A}"/>
              </a:ext>
            </a:extLst>
          </p:cNvPr>
          <p:cNvSpPr txBox="1"/>
          <p:nvPr/>
        </p:nvSpPr>
        <p:spPr>
          <a:xfrm>
            <a:off x="707781" y="961148"/>
            <a:ext cx="3521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0"/>
              </a:spcBef>
            </a:pP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Fitted model example</a:t>
            </a:r>
            <a:endParaRPr lang="en-US" sz="2400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33E567-7DA6-5C43-A9D1-CBF63A655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686" y="1114085"/>
            <a:ext cx="5002414" cy="528272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AB079BF-BD96-C24A-BD23-3C8FE4D27528}"/>
              </a:ext>
            </a:extLst>
          </p:cNvPr>
          <p:cNvSpPr txBox="1"/>
          <p:nvPr/>
        </p:nvSpPr>
        <p:spPr>
          <a:xfrm>
            <a:off x="707781" y="1816454"/>
            <a:ext cx="5553319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The plane is chosen to minimize the sum of the squared vertical distances (per our loss function, least squares) between each observation (red dots) and the plane.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2A0B76-965C-DA41-91C8-4E935C354747}"/>
              </a:ext>
            </a:extLst>
          </p:cNvPr>
          <p:cNvSpPr txBox="1"/>
          <p:nvPr/>
        </p:nvSpPr>
        <p:spPr>
          <a:xfrm>
            <a:off x="6616700" y="6447607"/>
            <a:ext cx="5141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0"/>
              </a:spcBef>
            </a:pPr>
            <a:r>
              <a:rPr lang="en-US" sz="12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Photo from ”</a:t>
            </a:r>
            <a:r>
              <a:rPr lang="en-US" sz="1200" i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An Introduction to Statistical Learning</a:t>
            </a:r>
            <a:r>
              <a:rPr lang="en-US" sz="12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” (James, et al. 2017)</a:t>
            </a:r>
          </a:p>
        </p:txBody>
      </p:sp>
    </p:spTree>
    <p:extLst>
      <p:ext uri="{BB962C8B-B14F-4D97-AF65-F5344CB8AC3E}">
        <p14:creationId xmlns:p14="http://schemas.microsoft.com/office/powerpoint/2010/main" val="1040150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1105189" y="1166555"/>
            <a:ext cx="9509831" cy="4764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Understand all concepts that are addressed in HW3, along with how they relate to one another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Be able to soundly 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prepare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 machine learning experiments, in terms of data splits and formatting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Know common strategies in debugging code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Feel prepared tackling the remaining course content / gain confidence!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endParaRPr lang="en-US" sz="2400" dirty="0">
              <a:solidFill>
                <a:schemeClr val="bg2">
                  <a:lumMod val="25000"/>
                </a:schemeClr>
              </a:solidFill>
              <a:latin typeface="Avenir Medium" panose="02000503020000020003" pitchFamily="2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3420" y="6342385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3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rgbClr val="B930A0"/>
                </a:solidFill>
                <a:latin typeface="Avenir Medium" panose="02000503020000020003" pitchFamily="2" charset="0"/>
              </a:rPr>
              <a:t>Learning Objectives</a:t>
            </a:r>
          </a:p>
        </p:txBody>
      </p:sp>
    </p:spTree>
    <p:extLst>
      <p:ext uri="{BB962C8B-B14F-4D97-AF65-F5344CB8AC3E}">
        <p14:creationId xmlns:p14="http://schemas.microsoft.com/office/powerpoint/2010/main" val="1835340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>
            <a:cxnSpLocks/>
          </p:cNvCxnSpPr>
          <p:nvPr/>
        </p:nvCxnSpPr>
        <p:spPr>
          <a:xfrm>
            <a:off x="6204068" y="480967"/>
            <a:ext cx="0" cy="6377033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96B6C-181D-3F42-B8AA-BF33A9B1F629}"/>
              </a:ext>
            </a:extLst>
          </p:cNvPr>
          <p:cNvSpPr/>
          <p:nvPr/>
        </p:nvSpPr>
        <p:spPr>
          <a:xfrm>
            <a:off x="228438" y="844170"/>
            <a:ext cx="18452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00B05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PROS</a:t>
            </a:r>
            <a:endParaRPr lang="en-US" sz="44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593F5A2-D044-8B4B-BA0E-8E47856A8F64}"/>
                  </a:ext>
                </a:extLst>
              </p:cNvPr>
              <p:cNvSpPr txBox="1"/>
              <p:nvPr/>
            </p:nvSpPr>
            <p:spPr>
              <a:xfrm>
                <a:off x="466481" y="1890274"/>
                <a:ext cx="5439019" cy="43293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Simple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and </a:t>
                </a: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fast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approach to model linear relationships</a:t>
                </a: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Interpretable results via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𝜷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coefficients)</a:t>
                </a: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593F5A2-D044-8B4B-BA0E-8E47856A8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81" y="1890274"/>
                <a:ext cx="5439019" cy="4329390"/>
              </a:xfrm>
              <a:prstGeom prst="rect">
                <a:avLst/>
              </a:prstGeom>
              <a:blipFill>
                <a:blip r:embed="rId2"/>
                <a:stretch>
                  <a:fillRect l="-1399" t="-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C09B6852-7D70-ED40-A870-8B1829136F8E}"/>
              </a:ext>
            </a:extLst>
          </p:cNvPr>
          <p:cNvSpPr/>
          <p:nvPr/>
        </p:nvSpPr>
        <p:spPr>
          <a:xfrm>
            <a:off x="6824375" y="786640"/>
            <a:ext cx="18452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CONS</a:t>
            </a:r>
            <a:endParaRPr lang="en-US" sz="4400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DA4128-436E-C148-924F-D0316EB1D13E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D92FCB-CB47-2941-A9F0-5B43155D8295}"/>
              </a:ext>
            </a:extLst>
          </p:cNvPr>
          <p:cNvSpPr txBox="1"/>
          <p:nvPr/>
        </p:nvSpPr>
        <p:spPr>
          <a:xfrm>
            <a:off x="6670549" y="1890274"/>
            <a:ext cx="5439019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Can’t model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non-linear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relationships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Vulnerable to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outliers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Vulnerable to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collinearity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Assumes error terms are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uncorrelated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*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D27358-67B4-A442-BD6A-99A6DE9ABC76}"/>
              </a:ext>
            </a:extLst>
          </p:cNvPr>
          <p:cNvSpPr/>
          <p:nvPr/>
        </p:nvSpPr>
        <p:spPr>
          <a:xfrm>
            <a:off x="6670549" y="6398500"/>
            <a:ext cx="50007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* otherwise, we have false feedback during training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2929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698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410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/>
              <p:nvPr/>
            </p:nvSpPr>
            <p:spPr>
              <a:xfrm>
                <a:off x="1279281" y="1128274"/>
                <a:ext cx="10150719" cy="32367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ts val="4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Parametric models assume our data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X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and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Y 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can be represented by an underlying model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𝒇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(i.e.,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𝒇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)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</a:rPr>
                  <a:t> 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that has a particular form</a:t>
                </a:r>
                <a:b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</a:b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(e.g., a </a:t>
                </a:r>
                <a:r>
                  <a:rPr lang="en-US" sz="2000" u="sn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linear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relationship, hence our using a linear model)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4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Next, we aimed to fit the model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𝒇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by estimating its parameters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b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</a:b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(we did so in a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supervised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manner)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281" y="1128274"/>
                <a:ext cx="10150719" cy="3236784"/>
              </a:xfrm>
              <a:prstGeom prst="rect">
                <a:avLst/>
              </a:prstGeom>
              <a:blipFill>
                <a:blip r:embed="rId2"/>
                <a:stretch>
                  <a:fillRect l="-750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98237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 Models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2762347-D40D-7F49-9363-3824F83FB9CA}"/>
              </a:ext>
            </a:extLst>
          </p:cNvPr>
          <p:cNvSpPr/>
          <p:nvPr/>
        </p:nvSpPr>
        <p:spPr>
          <a:xfrm>
            <a:off x="1638300" y="4876801"/>
            <a:ext cx="2692400" cy="4953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/>
              <p:nvPr/>
            </p:nvSpPr>
            <p:spPr>
              <a:xfrm>
                <a:off x="1279281" y="1128274"/>
                <a:ext cx="10150719" cy="4857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ts val="4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Parametric models assume our data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X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and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Y 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can be represented by an underlying model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𝒇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(i.e.,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𝒇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)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</a:rPr>
                  <a:t> 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that has a particular form</a:t>
                </a:r>
                <a:b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</a:b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(e.g., a </a:t>
                </a:r>
                <a:r>
                  <a:rPr lang="en-US" sz="2000" u="sn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linear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relationship, hence our using a linear model)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4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Next, we aimed to fit the model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𝒇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by estimating its parameters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b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</a:b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(we did so in a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supervised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manner)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4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Parametric models make the above assumptions. Namely, that there exists an underlying model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𝒇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that has a </a:t>
                </a:r>
                <a:r>
                  <a:rPr lang="en-US" sz="2400" u="sng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fixed number of parameters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281" y="1128274"/>
                <a:ext cx="10150719" cy="4857740"/>
              </a:xfrm>
              <a:prstGeom prst="rect">
                <a:avLst/>
              </a:prstGeom>
              <a:blipFill>
                <a:blip r:embed="rId2"/>
                <a:stretch>
                  <a:fillRect l="-750" b="-2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86775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698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EDDD06-6489-BF4D-8E58-32BF1894420A}"/>
              </a:ext>
            </a:extLst>
          </p:cNvPr>
          <p:cNvSpPr txBox="1"/>
          <p:nvPr/>
        </p:nvSpPr>
        <p:spPr>
          <a:xfrm>
            <a:off x="7179195" y="171788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DEC7C9-8DE9-994E-B544-DD2CBE339D3D}"/>
              </a:ext>
            </a:extLst>
          </p:cNvPr>
          <p:cNvSpPr/>
          <p:nvPr/>
        </p:nvSpPr>
        <p:spPr>
          <a:xfrm>
            <a:off x="7671987" y="1122923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438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4386833" y="52920"/>
            <a:ext cx="3935614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C3C4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/>
              <p:nvPr/>
            </p:nvSpPr>
            <p:spPr>
              <a:xfrm>
                <a:off x="1279281" y="1128274"/>
                <a:ext cx="10150719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500"/>
                  </a:spcBef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Alternatively, what if we make no assumptions about the underlying model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𝒇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? Specifically, let’s </a:t>
                </a: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not assume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𝒇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: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1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has any particular distribution/shape</a:t>
                </a:r>
                <a:b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</a:b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(e.g., Gaussian, linear relationship, etc.)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1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can be represented by a </a:t>
                </a:r>
                <a:r>
                  <a:rPr lang="en-US" sz="2400" u="sng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finite number of parameters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281" y="1128274"/>
                <a:ext cx="10150719" cy="3108543"/>
              </a:xfrm>
              <a:prstGeom prst="rect">
                <a:avLst/>
              </a:prstGeom>
              <a:blipFill>
                <a:blip r:embed="rId2"/>
                <a:stretch>
                  <a:fillRect l="-875" b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40220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34F2869-05EA-5844-87C9-4921802129A9}"/>
              </a:ext>
            </a:extLst>
          </p:cNvPr>
          <p:cNvSpPr/>
          <p:nvPr/>
        </p:nvSpPr>
        <p:spPr>
          <a:xfrm>
            <a:off x="4584700" y="4747298"/>
            <a:ext cx="3238500" cy="4953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4386833" y="52920"/>
            <a:ext cx="3935614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C3C4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/>
              <p:nvPr/>
            </p:nvSpPr>
            <p:spPr>
              <a:xfrm>
                <a:off x="1279281" y="1128274"/>
                <a:ext cx="10150719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500"/>
                  </a:spcBef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Alternatively, what if we make no assumptions about the underlying model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𝒇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? Specifically, let’s </a:t>
                </a: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not assume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𝒇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: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1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has any particular distribution/shape</a:t>
                </a:r>
                <a:b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</a:b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(e.g., Gaussian, linear relationship, etc.)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1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can be represented by a </a:t>
                </a:r>
                <a:r>
                  <a:rPr lang="en-US" sz="2400" u="sng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finite number of parameters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281" y="1128274"/>
                <a:ext cx="10150719" cy="3108543"/>
              </a:xfrm>
              <a:prstGeom prst="rect">
                <a:avLst/>
              </a:prstGeom>
              <a:blipFill>
                <a:blip r:embed="rId2"/>
                <a:stretch>
                  <a:fillRect l="-875" b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E290FFE-E173-FB4F-ACCC-35C8EE457DFC}"/>
              </a:ext>
            </a:extLst>
          </p:cNvPr>
          <p:cNvSpPr/>
          <p:nvPr/>
        </p:nvSpPr>
        <p:spPr>
          <a:xfrm>
            <a:off x="1279281" y="4661414"/>
            <a:ext cx="952841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500"/>
              </a:spcBef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This would constitute a non-parametric model.</a:t>
            </a:r>
          </a:p>
        </p:txBody>
      </p:sp>
    </p:spTree>
    <p:extLst>
      <p:ext uri="{BB962C8B-B14F-4D97-AF65-F5344CB8AC3E}">
        <p14:creationId xmlns:p14="http://schemas.microsoft.com/office/powerpoint/2010/main" val="11258274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4386833" y="52920"/>
            <a:ext cx="3935614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C3C4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Models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F4E1C2-E998-4644-B005-D3CA05180C3D}"/>
              </a:ext>
            </a:extLst>
          </p:cNvPr>
          <p:cNvSpPr txBox="1"/>
          <p:nvPr/>
        </p:nvSpPr>
        <p:spPr>
          <a:xfrm>
            <a:off x="1279280" y="1293374"/>
            <a:ext cx="10150719" cy="4437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2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 models are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allowed to have parameters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; in fact, oftentimes the # of parameters grows as our amount of training data increases</a:t>
            </a:r>
          </a:p>
          <a:p>
            <a:pPr marL="342900" indent="-342900">
              <a:lnSpc>
                <a:spcPct val="150000"/>
              </a:lnSpc>
              <a:spcBef>
                <a:spcPts val="2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Since they make no strong assumptions about the form of the function/model, they are free to learn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any functional form 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from the training data -- </a:t>
            </a:r>
            <a:r>
              <a:rPr lang="en-US" sz="2400" i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infinitely complex.</a:t>
            </a:r>
            <a:endParaRPr lang="en-US" sz="2400" i="1" dirty="0"/>
          </a:p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9950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5D873C4-77F7-E444-8894-EB0BE5B6F609}"/>
                  </a:ext>
                </a:extLst>
              </p:cNvPr>
              <p:cNvSpPr txBox="1"/>
              <p:nvPr/>
            </p:nvSpPr>
            <p:spPr>
              <a:xfrm>
                <a:off x="792041" y="759034"/>
                <a:ext cx="9850560" cy="5852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2000"/>
                  </a:spcBef>
                </a:pPr>
                <a:r>
                  <a:rPr lang="en-US" sz="28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Refresher: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k-NN doesn’t train a model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One merely specifies a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𝒌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value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At test time, a new piece of data</a:t>
                </a:r>
                <a:r>
                  <a:rPr lang="en-US" sz="2400" b="1" dirty="0"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𝒂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:</a:t>
                </a:r>
              </a:p>
              <a:p>
                <a:pPr marL="800100" lvl="1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must be compared to all other training data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𝒃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, to determine its </a:t>
                </a:r>
                <a:r>
                  <a:rPr lang="en-US" sz="2400" u="sng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k-nearest neighbors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, per some distance metric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𝒅</m:t>
                    </m:r>
                    <m:d>
                      <m:dPr>
                        <m:ctrlPr>
                          <a:rPr lang="en-US" sz="2400" b="1" i="1" dirty="0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𝒂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𝒃</m:t>
                        </m:r>
                      </m:e>
                    </m:d>
                  </m:oMath>
                </a14:m>
                <a:endParaRPr lang="en-US" sz="2400" b="1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is classified as being the majority class (if categorical) or average (if quantitative) of its k-neighbors</a:t>
                </a:r>
                <a:endParaRPr lang="en-US" sz="2400" b="1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5D873C4-77F7-E444-8894-EB0BE5B6F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41" y="759034"/>
                <a:ext cx="9850560" cy="5852884"/>
              </a:xfrm>
              <a:prstGeom prst="rect">
                <a:avLst/>
              </a:prstGeom>
              <a:blipFill>
                <a:blip r:embed="rId3"/>
                <a:stretch>
                  <a:fillRect l="-1158" b="-1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2A7783E2-B4D7-4644-91B7-9CFDF04B541D}"/>
              </a:ext>
            </a:extLst>
          </p:cNvPr>
          <p:cNvGrpSpPr/>
          <p:nvPr/>
        </p:nvGrpSpPr>
        <p:grpSpPr>
          <a:xfrm>
            <a:off x="8310364" y="759034"/>
            <a:ext cx="3245300" cy="3250665"/>
            <a:chOff x="7688064" y="1261864"/>
            <a:chExt cx="3245300" cy="325066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5B571E4-97AC-4A42-AE36-E73080AFD0B2}"/>
                </a:ext>
              </a:extLst>
            </p:cNvPr>
            <p:cNvSpPr/>
            <p:nvPr/>
          </p:nvSpPr>
          <p:spPr>
            <a:xfrm>
              <a:off x="7860205" y="3567778"/>
              <a:ext cx="2901018" cy="59730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C688276-2859-B547-9C0C-59B252D7E7B9}"/>
                </a:ext>
              </a:extLst>
            </p:cNvPr>
            <p:cNvSpPr txBox="1"/>
            <p:nvPr/>
          </p:nvSpPr>
          <p:spPr>
            <a:xfrm>
              <a:off x="7934893" y="3612979"/>
              <a:ext cx="7063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700"/>
                </a:spcBef>
              </a:pPr>
              <a:r>
                <a:rPr lang="en-US" sz="1600" dirty="0">
                  <a:latin typeface="Avenir Next" panose="020B0503020202020204" pitchFamily="34" charset="0"/>
                </a:rPr>
                <a:t>22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4D4C72B-2E45-D548-8547-576DB6882203}"/>
                    </a:ext>
                  </a:extLst>
                </p:cNvPr>
                <p:cNvSpPr txBox="1"/>
                <p:nvPr/>
              </p:nvSpPr>
              <p:spPr>
                <a:xfrm>
                  <a:off x="7688064" y="3776726"/>
                  <a:ext cx="106984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latin typeface="Avenir Next" panose="020B0503020202020204" pitchFamily="34" charset="0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4D4C72B-2E45-D548-8547-576DB68822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8064" y="3776726"/>
                  <a:ext cx="1069849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2F61E2B-D640-7840-8439-67B5B8203E45}"/>
                    </a:ext>
                  </a:extLst>
                </p:cNvPr>
                <p:cNvSpPr txBox="1"/>
                <p:nvPr/>
              </p:nvSpPr>
              <p:spPr>
                <a:xfrm>
                  <a:off x="8641258" y="3788480"/>
                  <a:ext cx="11950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latin typeface="Avenir Next" panose="020B0503020202020204" pitchFamily="34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2F61E2B-D640-7840-8439-67B5B8203E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1258" y="3788480"/>
                  <a:ext cx="1195060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F8281A9-9B84-1B47-9449-0C62315A7012}"/>
                    </a:ext>
                  </a:extLst>
                </p:cNvPr>
                <p:cNvSpPr txBox="1"/>
                <p:nvPr/>
              </p:nvSpPr>
              <p:spPr>
                <a:xfrm>
                  <a:off x="9636418" y="3801280"/>
                  <a:ext cx="129694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latin typeface="Avenir Next" panose="020B0503020202020204" pitchFamily="34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F8281A9-9B84-1B47-9449-0C62315A70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6418" y="3801280"/>
                  <a:ext cx="1296946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C4459B9-D4F4-AC46-9C91-BE3E4747F3C0}"/>
                </a:ext>
              </a:extLst>
            </p:cNvPr>
            <p:cNvSpPr txBox="1"/>
            <p:nvPr/>
          </p:nvSpPr>
          <p:spPr>
            <a:xfrm>
              <a:off x="8957532" y="3625074"/>
              <a:ext cx="7063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700"/>
                </a:spcBef>
              </a:pPr>
              <a:r>
                <a:rPr lang="en-US" sz="1600" dirty="0">
                  <a:latin typeface="Avenir Next" panose="020B0503020202020204" pitchFamily="34" charset="0"/>
                </a:rPr>
                <a:t>91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9D6FD7B-07D8-3143-8D90-69D64DEFC1E4}"/>
                </a:ext>
              </a:extLst>
            </p:cNvPr>
            <p:cNvSpPr txBox="1"/>
            <p:nvPr/>
          </p:nvSpPr>
          <p:spPr>
            <a:xfrm>
              <a:off x="10102082" y="3612979"/>
              <a:ext cx="7063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700"/>
                </a:spcBef>
              </a:pPr>
              <a:r>
                <a:rPr lang="en-US" sz="1600" dirty="0">
                  <a:latin typeface="Avenir Next" panose="020B0503020202020204" pitchFamily="34" charset="0"/>
                </a:rPr>
                <a:t>Y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180601F-0F6E-1C45-96FC-AF61077F6EAC}"/>
                </a:ext>
              </a:extLst>
            </p:cNvPr>
            <p:cNvSpPr txBox="1"/>
            <p:nvPr/>
          </p:nvSpPr>
          <p:spPr>
            <a:xfrm>
              <a:off x="8397717" y="4173975"/>
              <a:ext cx="19814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C00000"/>
                  </a:solidFill>
                  <a:latin typeface="Avenir Next" panose="020B0503020202020204" pitchFamily="34" charset="0"/>
                </a:rPr>
                <a:t>Mathematically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43B1AF6-6498-1042-8EB7-82D08FFE92EE}"/>
                </a:ext>
              </a:extLst>
            </p:cNvPr>
            <p:cNvSpPr/>
            <p:nvPr/>
          </p:nvSpPr>
          <p:spPr>
            <a:xfrm>
              <a:off x="8603320" y="2335545"/>
              <a:ext cx="1211425" cy="74321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0BBAB2B-0E9E-9843-8471-1E078DAE30F2}"/>
                    </a:ext>
                  </a:extLst>
                </p:cNvPr>
                <p:cNvSpPr txBox="1"/>
                <p:nvPr/>
              </p:nvSpPr>
              <p:spPr>
                <a:xfrm>
                  <a:off x="8386360" y="2541337"/>
                  <a:ext cx="1604326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0BBAB2B-0E9E-9843-8471-1E078DAE30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6360" y="2541337"/>
                  <a:ext cx="1604326" cy="246221"/>
                </a:xfrm>
                <a:prstGeom prst="rect">
                  <a:avLst/>
                </a:prstGeom>
                <a:blipFill>
                  <a:blip r:embed="rId7"/>
                  <a:stretch>
                    <a:fillRect b="-3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41DD5D6-9CCE-5F47-A898-1319C79DEB6B}"/>
                </a:ext>
              </a:extLst>
            </p:cNvPr>
            <p:cNvSpPr/>
            <p:nvPr/>
          </p:nvSpPr>
          <p:spPr>
            <a:xfrm>
              <a:off x="8807434" y="1261864"/>
              <a:ext cx="806466" cy="58326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A293FB3-DF8F-8C44-A0C4-7178DC07375F}"/>
                </a:ext>
              </a:extLst>
            </p:cNvPr>
            <p:cNvSpPr/>
            <p:nvPr/>
          </p:nvSpPr>
          <p:spPr>
            <a:xfrm>
              <a:off x="8886626" y="1336200"/>
              <a:ext cx="641734" cy="434591"/>
            </a:xfrm>
            <a:prstGeom prst="rect">
              <a:avLst/>
            </a:prstGeom>
            <a:solidFill>
              <a:srgbClr val="FFD5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37D7F92-2B63-734E-9F2D-770EE9F5CA22}"/>
                    </a:ext>
                  </a:extLst>
                </p:cNvPr>
                <p:cNvSpPr txBox="1"/>
                <p:nvPr/>
              </p:nvSpPr>
              <p:spPr>
                <a:xfrm>
                  <a:off x="9696098" y="1384335"/>
                  <a:ext cx="40598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b="1" dirty="0">
                    <a:latin typeface="Avenir Next" panose="020B0503020202020204" pitchFamily="34" charset="0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37D7F92-2B63-734E-9F2D-770EE9F5CA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6098" y="1384335"/>
                  <a:ext cx="405984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A9C6CE8-99BE-F049-BF9E-C5FBED568C5D}"/>
                </a:ext>
              </a:extLst>
            </p:cNvPr>
            <p:cNvSpPr txBox="1"/>
            <p:nvPr/>
          </p:nvSpPr>
          <p:spPr>
            <a:xfrm>
              <a:off x="9026546" y="1384335"/>
              <a:ext cx="361894" cy="409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700"/>
                </a:spcBef>
              </a:pPr>
              <a:r>
                <a:rPr lang="en-US" sz="2000" dirty="0">
                  <a:latin typeface="Avenir Next" panose="020B0503020202020204" pitchFamily="34" charset="0"/>
                </a:rPr>
                <a:t>N</a:t>
              </a:r>
            </a:p>
          </p:txBody>
        </p:sp>
        <p:sp>
          <p:nvSpPr>
            <p:cNvPr id="46" name="Down Arrow 45">
              <a:extLst>
                <a:ext uri="{FF2B5EF4-FFF2-40B4-BE49-F238E27FC236}">
                  <a16:creationId xmlns:a16="http://schemas.microsoft.com/office/drawing/2014/main" id="{C1309CC4-C9DB-0845-9394-8BB2748BBE1D}"/>
                </a:ext>
              </a:extLst>
            </p:cNvPr>
            <p:cNvSpPr/>
            <p:nvPr/>
          </p:nvSpPr>
          <p:spPr>
            <a:xfrm rot="10800000">
              <a:off x="9107352" y="1862426"/>
              <a:ext cx="203362" cy="428796"/>
            </a:xfrm>
            <a:prstGeom prst="downArrow">
              <a:avLst>
                <a:gd name="adj1" fmla="val 23830"/>
                <a:gd name="adj2" fmla="val 101351"/>
              </a:avLst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Down Arrow 48">
            <a:extLst>
              <a:ext uri="{FF2B5EF4-FFF2-40B4-BE49-F238E27FC236}">
                <a16:creationId xmlns:a16="http://schemas.microsoft.com/office/drawing/2014/main" id="{A5C70593-641F-594D-AFC5-FF13CC095CD5}"/>
              </a:ext>
            </a:extLst>
          </p:cNvPr>
          <p:cNvSpPr/>
          <p:nvPr/>
        </p:nvSpPr>
        <p:spPr>
          <a:xfrm rot="10800000">
            <a:off x="9729652" y="2605100"/>
            <a:ext cx="203362" cy="42879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5066938-4223-454F-810E-D83CBC6E5370}"/>
              </a:ext>
            </a:extLst>
          </p:cNvPr>
          <p:cNvSpPr/>
          <p:nvPr/>
        </p:nvSpPr>
        <p:spPr>
          <a:xfrm>
            <a:off x="8026400" y="578241"/>
            <a:ext cx="4165600" cy="3536559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FD3059-69D4-5A4C-8CD4-E5557BD41996}"/>
              </a:ext>
            </a:extLst>
          </p:cNvPr>
          <p:cNvGrpSpPr/>
          <p:nvPr/>
        </p:nvGrpSpPr>
        <p:grpSpPr>
          <a:xfrm>
            <a:off x="8538124" y="1001685"/>
            <a:ext cx="2689669" cy="2689669"/>
            <a:chOff x="8608245" y="859977"/>
            <a:chExt cx="2689669" cy="2689669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F9715D9-BB72-E247-9510-7055569B4322}"/>
                </a:ext>
              </a:extLst>
            </p:cNvPr>
            <p:cNvSpPr/>
            <p:nvPr/>
          </p:nvSpPr>
          <p:spPr>
            <a:xfrm>
              <a:off x="8608245" y="859977"/>
              <a:ext cx="2689669" cy="2689669"/>
            </a:xfrm>
            <a:prstGeom prst="ellipse">
              <a:avLst/>
            </a:prstGeom>
            <a:noFill/>
            <a:ln w="2540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D5BBAA1-0D57-CA46-81E0-C22CF172E383}"/>
                </a:ext>
              </a:extLst>
            </p:cNvPr>
            <p:cNvCxnSpPr>
              <a:cxnSpLocks/>
              <a:stCxn id="3" idx="3"/>
              <a:endCxn id="3" idx="7"/>
            </p:cNvCxnSpPr>
            <p:nvPr/>
          </p:nvCxnSpPr>
          <p:spPr>
            <a:xfrm flipV="1">
              <a:off x="9002138" y="1253870"/>
              <a:ext cx="1901883" cy="1901883"/>
            </a:xfrm>
            <a:prstGeom prst="line">
              <a:avLst/>
            </a:prstGeom>
            <a:ln w="2540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7721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5D873C4-77F7-E444-8894-EB0BE5B6F609}"/>
                  </a:ext>
                </a:extLst>
              </p:cNvPr>
              <p:cNvSpPr txBox="1"/>
              <p:nvPr/>
            </p:nvSpPr>
            <p:spPr>
              <a:xfrm>
                <a:off x="512640" y="912527"/>
                <a:ext cx="10168060" cy="3123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2000"/>
                  </a:spcBef>
                </a:pPr>
                <a:r>
                  <a:rPr lang="en-US" sz="28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Conclusion:</a:t>
                </a:r>
                <a:endParaRPr lang="en-US" sz="28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k-NN makes no assumptions about the data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𝑿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or the form of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𝒇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𝑿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k-NN is a </a:t>
                </a: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non-parametric model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5D873C4-77F7-E444-8894-EB0BE5B6F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40" y="912527"/>
                <a:ext cx="10168060" cy="3123932"/>
              </a:xfrm>
              <a:prstGeom prst="rect">
                <a:avLst/>
              </a:prstGeom>
              <a:blipFill>
                <a:blip r:embed="rId3"/>
                <a:stretch>
                  <a:fillRect l="-1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386DAFC-C85F-AB49-91A5-662EB65BC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2455333"/>
            <a:ext cx="6604000" cy="440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87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2141643" y="1091278"/>
            <a:ext cx="9509831" cy="3840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Review of Models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venir Medium" panose="02000503020000020003" pitchFamily="2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Review of Data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Debugging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39E158-9647-2740-9C84-883B1825963A}"/>
              </a:ext>
            </a:extLst>
          </p:cNvPr>
          <p:cNvSpPr/>
          <p:nvPr/>
        </p:nvSpPr>
        <p:spPr>
          <a:xfrm>
            <a:off x="1060655" y="2428916"/>
            <a:ext cx="771242" cy="907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E68751-04E9-FC44-99C5-D9888C7CD4D1}"/>
              </a:ext>
            </a:extLst>
          </p:cNvPr>
          <p:cNvSpPr/>
          <p:nvPr/>
        </p:nvSpPr>
        <p:spPr>
          <a:xfrm>
            <a:off x="1060655" y="2508480"/>
            <a:ext cx="771242" cy="1003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3420" y="6342385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6E1C5-52E5-0045-A018-E96403FC959D}"/>
              </a:ext>
            </a:extLst>
          </p:cNvPr>
          <p:cNvSpPr/>
          <p:nvPr/>
        </p:nvSpPr>
        <p:spPr>
          <a:xfrm>
            <a:off x="1044878" y="1599328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E0600C-5FE1-A04D-B8A5-14AF40FFA3FE}"/>
              </a:ext>
            </a:extLst>
          </p:cNvPr>
          <p:cNvSpPr/>
          <p:nvPr/>
        </p:nvSpPr>
        <p:spPr>
          <a:xfrm>
            <a:off x="1044878" y="1680418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Agenda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C5C7D3-B52D-A04F-B67B-9B40963F34C4}"/>
              </a:ext>
            </a:extLst>
          </p:cNvPr>
          <p:cNvSpPr/>
          <p:nvPr/>
        </p:nvSpPr>
        <p:spPr>
          <a:xfrm>
            <a:off x="1044878" y="3344887"/>
            <a:ext cx="771242" cy="907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06F230-4B8E-9A42-B8ED-F13F5464DC3B}"/>
              </a:ext>
            </a:extLst>
          </p:cNvPr>
          <p:cNvSpPr/>
          <p:nvPr/>
        </p:nvSpPr>
        <p:spPr>
          <a:xfrm>
            <a:off x="1044878" y="3424451"/>
            <a:ext cx="771242" cy="10036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1568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>
            <a:cxnSpLocks/>
          </p:cNvCxnSpPr>
          <p:nvPr/>
        </p:nvCxnSpPr>
        <p:spPr>
          <a:xfrm>
            <a:off x="6204068" y="480967"/>
            <a:ext cx="0" cy="6377033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96B6C-181D-3F42-B8AA-BF33A9B1F629}"/>
              </a:ext>
            </a:extLst>
          </p:cNvPr>
          <p:cNvSpPr/>
          <p:nvPr/>
        </p:nvSpPr>
        <p:spPr>
          <a:xfrm>
            <a:off x="334110" y="844170"/>
            <a:ext cx="18452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00B05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PROS</a:t>
            </a:r>
            <a:endParaRPr lang="en-US" sz="4400" dirty="0">
              <a:solidFill>
                <a:srgbClr val="00B050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593F5A2-D044-8B4B-BA0E-8E47856A8F64}"/>
              </a:ext>
            </a:extLst>
          </p:cNvPr>
          <p:cNvSpPr txBox="1"/>
          <p:nvPr/>
        </p:nvSpPr>
        <p:spPr>
          <a:xfrm>
            <a:off x="466481" y="1890274"/>
            <a:ext cx="5439019" cy="3888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Intuitive 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and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simple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approach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Can model any type of data / places no assumptions on the data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Fairly robust to missing data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Good for highly sparse data</a:t>
            </a:r>
            <a:b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(e.g., user data, where the columns are thousands of potential items of interest)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9B6852-7D70-ED40-A870-8B1829136F8E}"/>
              </a:ext>
            </a:extLst>
          </p:cNvPr>
          <p:cNvSpPr/>
          <p:nvPr/>
        </p:nvSpPr>
        <p:spPr>
          <a:xfrm>
            <a:off x="6824375" y="786640"/>
            <a:ext cx="18452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CONS</a:t>
            </a:r>
            <a:endParaRPr lang="en-US" sz="4400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DA4128-436E-C148-924F-D0316EB1D13E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D92FCB-CB47-2941-A9F0-5B43155D8295}"/>
              </a:ext>
            </a:extLst>
          </p:cNvPr>
          <p:cNvSpPr txBox="1"/>
          <p:nvPr/>
        </p:nvSpPr>
        <p:spPr>
          <a:xfrm>
            <a:off x="6670549" y="1890274"/>
            <a:ext cx="5439019" cy="4811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Can be very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computationally expensive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if the data is large or high-dimensional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Should carefully think about features, including scaling them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Mixing quantitative and categorical data can be tricky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Interpretation isn’t meaningful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Often, regression models are better, especially with little data</a:t>
            </a:r>
            <a:endParaRPr lang="en-US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2381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930B1-CA0B-3248-9C2E-510EE076F8A4}"/>
              </a:ext>
            </a:extLst>
          </p:cNvPr>
          <p:cNvSpPr txBox="1"/>
          <p:nvPr/>
        </p:nvSpPr>
        <p:spPr>
          <a:xfrm>
            <a:off x="7179195" y="171788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14035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016467-E5AE-8945-A820-4118FDE046AA}"/>
              </a:ext>
            </a:extLst>
          </p:cNvPr>
          <p:cNvSpPr/>
          <p:nvPr/>
        </p:nvSpPr>
        <p:spPr>
          <a:xfrm>
            <a:off x="7671987" y="1122923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AFF6D4-9E14-0E45-A64B-5BD2153716C6}"/>
              </a:ext>
            </a:extLst>
          </p:cNvPr>
          <p:cNvSpPr/>
          <p:nvPr/>
        </p:nvSpPr>
        <p:spPr>
          <a:xfrm>
            <a:off x="3305512" y="1762724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95506F-1BDB-0E45-B2CB-13224B80001E}"/>
              </a:ext>
            </a:extLst>
          </p:cNvPr>
          <p:cNvSpPr/>
          <p:nvPr/>
        </p:nvSpPr>
        <p:spPr>
          <a:xfrm>
            <a:off x="5639643" y="1756895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2E738B-3BB2-2447-BB02-C6055850B26D}"/>
              </a:ext>
            </a:extLst>
          </p:cNvPr>
          <p:cNvSpPr/>
          <p:nvPr/>
        </p:nvSpPr>
        <p:spPr>
          <a:xfrm>
            <a:off x="7554793" y="1756890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379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rgbClr val="FF0000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96B6C-181D-3F42-B8AA-BF33A9B1F629}"/>
              </a:ext>
            </a:extLst>
          </p:cNvPr>
          <p:cNvSpPr/>
          <p:nvPr/>
        </p:nvSpPr>
        <p:spPr>
          <a:xfrm>
            <a:off x="4038810" y="720506"/>
            <a:ext cx="41143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IMPORTANT</a:t>
            </a:r>
            <a:endParaRPr lang="en-US" sz="4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286586" y="1561907"/>
            <a:ext cx="11079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When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training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any supervised model, be careful of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overfitting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your model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B0D431-FEF2-C248-BCD8-DAE15CB6160D}"/>
              </a:ext>
            </a:extLst>
          </p:cNvPr>
          <p:cNvSpPr txBox="1"/>
          <p:nvPr/>
        </p:nvSpPr>
        <p:spPr>
          <a:xfrm>
            <a:off x="286586" y="2123517"/>
            <a:ext cx="9670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 good model should generalize well to unseen (i.e., testing)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DD61A97-96D9-A842-AEF7-4C1C40C85F91}"/>
                  </a:ext>
                </a:extLst>
              </p:cNvPr>
              <p:cNvSpPr txBox="1"/>
              <p:nvPr/>
            </p:nvSpPr>
            <p:spPr>
              <a:xfrm>
                <a:off x="603057" y="3020130"/>
                <a:ext cx="105905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Consider adding </a:t>
                </a: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regularization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term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𝑅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to your cost function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DD61A97-96D9-A842-AEF7-4C1C40C85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57" y="3020130"/>
                <a:ext cx="10590518" cy="461665"/>
              </a:xfrm>
              <a:prstGeom prst="rect">
                <a:avLst/>
              </a:prstGeom>
              <a:blipFill>
                <a:blip r:embed="rId2"/>
                <a:stretch>
                  <a:fillRect l="-838" t="-8108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B689205-8278-4B4E-AA0F-BD0765EA5D04}"/>
                  </a:ext>
                </a:extLst>
              </p:cNvPr>
              <p:cNvSpPr txBox="1"/>
              <p:nvPr/>
            </p:nvSpPr>
            <p:spPr>
              <a:xfrm>
                <a:off x="603057" y="3489625"/>
                <a:ext cx="737095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Imposes a penalty based on your parameter values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B689205-8278-4B4E-AA0F-BD0765EA5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57" y="3489625"/>
                <a:ext cx="7370951" cy="400110"/>
              </a:xfrm>
              <a:prstGeom prst="rect">
                <a:avLst/>
              </a:prstGeom>
              <a:blipFill>
                <a:blip r:embed="rId3"/>
                <a:stretch>
                  <a:fillRect l="-687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C76747D-EA1D-CD4C-B3A0-5C9C1B1D71A6}"/>
              </a:ext>
            </a:extLst>
          </p:cNvPr>
          <p:cNvCxnSpPr>
            <a:cxnSpLocks/>
          </p:cNvCxnSpPr>
          <p:nvPr/>
        </p:nvCxnSpPr>
        <p:spPr>
          <a:xfrm>
            <a:off x="286586" y="2730500"/>
            <a:ext cx="11511713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4EFE2C1-DF39-854D-A9D1-BFC2B94F9A35}"/>
              </a:ext>
            </a:extLst>
          </p:cNvPr>
          <p:cNvSpPr txBox="1"/>
          <p:nvPr/>
        </p:nvSpPr>
        <p:spPr>
          <a:xfrm>
            <a:off x="1201196" y="4284218"/>
            <a:ext cx="2221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L1</a:t>
            </a: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regularization: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686D46-5E86-FE4E-A202-4627860DADA7}"/>
              </a:ext>
            </a:extLst>
          </p:cNvPr>
          <p:cNvSpPr txBox="1"/>
          <p:nvPr/>
        </p:nvSpPr>
        <p:spPr>
          <a:xfrm>
            <a:off x="1201196" y="5172810"/>
            <a:ext cx="2221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L2</a:t>
            </a: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regularization: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76774C9-B884-4A46-A4DB-E79D2D8C3B8C}"/>
                  </a:ext>
                </a:extLst>
              </p:cNvPr>
              <p:cNvSpPr/>
              <p:nvPr/>
            </p:nvSpPr>
            <p:spPr>
              <a:xfrm>
                <a:off x="3651014" y="4252799"/>
                <a:ext cx="2666790" cy="4629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𝑅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𝑛</m:t>
                        </m:r>
                      </m:sup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MingLiU_HKSCS" panose="02020500000000000000" pitchFamily="18" charset="-12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ingLiU_HKSCS" panose="02020500000000000000" pitchFamily="18" charset="-120"/>
                                <a:cs typeface="Arial" panose="020B0604020202020204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ingLiU_HKSCS" panose="02020500000000000000" pitchFamily="18" charset="-12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76774C9-B884-4A46-A4DB-E79D2D8C3B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014" y="4252799"/>
                <a:ext cx="2666790" cy="462947"/>
              </a:xfrm>
              <a:prstGeom prst="rect">
                <a:avLst/>
              </a:prstGeom>
              <a:blipFill>
                <a:blip r:embed="rId4"/>
                <a:stretch>
                  <a:fillRect t="-127027" b="-189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937455C-3776-1249-BEFE-7FF9B9B3C8D4}"/>
                  </a:ext>
                </a:extLst>
              </p:cNvPr>
              <p:cNvSpPr/>
              <p:nvPr/>
            </p:nvSpPr>
            <p:spPr>
              <a:xfrm>
                <a:off x="3651014" y="5131517"/>
                <a:ext cx="2666790" cy="4826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𝑅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MingLiU_HKSCS" panose="02020500000000000000" pitchFamily="18" charset="-12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ingLiU_HKSCS" panose="02020500000000000000" pitchFamily="18" charset="-120"/>
                                <a:cs typeface="Arial" panose="020B0604020202020204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ingLiU_HKSCS" panose="02020500000000000000" pitchFamily="18" charset="-12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ingLiU_HKSCS" panose="02020500000000000000" pitchFamily="18" charset="-12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937455C-3776-1249-BEFE-7FF9B9B3C8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014" y="5131517"/>
                <a:ext cx="2666790" cy="482696"/>
              </a:xfrm>
              <a:prstGeom prst="rect">
                <a:avLst/>
              </a:prstGeom>
              <a:blipFill>
                <a:blip r:embed="rId5"/>
                <a:stretch>
                  <a:fillRect t="-117949" b="-17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3A460213-B3AD-D64D-9176-D1EC09E7CC47}"/>
              </a:ext>
            </a:extLst>
          </p:cNvPr>
          <p:cNvSpPr txBox="1"/>
          <p:nvPr/>
        </p:nvSpPr>
        <p:spPr>
          <a:xfrm>
            <a:off x="6406704" y="5160773"/>
            <a:ext cx="4203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Prefers many small-weight values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0AE528-7BE4-6142-8720-1A687D43AA50}"/>
              </a:ext>
            </a:extLst>
          </p:cNvPr>
          <p:cNvSpPr txBox="1"/>
          <p:nvPr/>
        </p:nvSpPr>
        <p:spPr>
          <a:xfrm>
            <a:off x="6317804" y="4241714"/>
            <a:ext cx="4381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Prefers sparse weights (many 0’s)</a:t>
            </a:r>
          </a:p>
        </p:txBody>
      </p:sp>
    </p:spTree>
    <p:extLst>
      <p:ext uri="{BB962C8B-B14F-4D97-AF65-F5344CB8AC3E}">
        <p14:creationId xmlns:p14="http://schemas.microsoft.com/office/powerpoint/2010/main" val="24347014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rgbClr val="FF0000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96B6C-181D-3F42-B8AA-BF33A9B1F629}"/>
              </a:ext>
            </a:extLst>
          </p:cNvPr>
          <p:cNvSpPr/>
          <p:nvPr/>
        </p:nvSpPr>
        <p:spPr>
          <a:xfrm>
            <a:off x="4038810" y="720506"/>
            <a:ext cx="41143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IMPORTANT</a:t>
            </a:r>
            <a:endParaRPr lang="en-US" sz="4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286586" y="1561907"/>
            <a:ext cx="11079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When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training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any supervised model, wisely use your training data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B0D431-FEF2-C248-BCD8-DAE15CB6160D}"/>
              </a:ext>
            </a:extLst>
          </p:cNvPr>
          <p:cNvSpPr txBox="1"/>
          <p:nvPr/>
        </p:nvSpPr>
        <p:spPr>
          <a:xfrm>
            <a:off x="286586" y="2123517"/>
            <a:ext cx="9670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 good model should generalize well to unseen (i.e., testing) data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C76747D-EA1D-CD4C-B3A0-5C9C1B1D71A6}"/>
              </a:ext>
            </a:extLst>
          </p:cNvPr>
          <p:cNvCxnSpPr>
            <a:cxnSpLocks/>
          </p:cNvCxnSpPr>
          <p:nvPr/>
        </p:nvCxnSpPr>
        <p:spPr>
          <a:xfrm>
            <a:off x="286586" y="2730500"/>
            <a:ext cx="11511713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F6F6A5B-DDE1-F647-B201-BB7E3B989351}"/>
              </a:ext>
            </a:extLst>
          </p:cNvPr>
          <p:cNvSpPr txBox="1"/>
          <p:nvPr/>
        </p:nvSpPr>
        <p:spPr>
          <a:xfrm>
            <a:off x="1881092" y="3437429"/>
            <a:ext cx="9117108" cy="1282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1000"/>
              </a:spcBef>
              <a:buAutoNum type="alphaLcPeriod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Shuffle your training data and optionally bootstrap samples</a:t>
            </a: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AutoNum type="alphaLcPeriod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Perform cross-validation</a:t>
            </a:r>
          </a:p>
        </p:txBody>
      </p:sp>
    </p:spTree>
    <p:extLst>
      <p:ext uri="{BB962C8B-B14F-4D97-AF65-F5344CB8AC3E}">
        <p14:creationId xmlns:p14="http://schemas.microsoft.com/office/powerpoint/2010/main" val="23133036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9CD7FD7F-23D8-AD43-9B12-779D20ECE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342385"/>
            <a:ext cx="50582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44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646F69-B637-8040-9144-470C619F570A}"/>
              </a:ext>
            </a:extLst>
          </p:cNvPr>
          <p:cNvSpPr/>
          <p:nvPr/>
        </p:nvSpPr>
        <p:spPr>
          <a:xfrm>
            <a:off x="937574" y="700512"/>
            <a:ext cx="10132761" cy="5169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500"/>
              </a:spcBef>
            </a:pPr>
            <a:r>
              <a:rPr lang="en-US" sz="2000" b="1" dirty="0">
                <a:latin typeface="Avenir Roman" panose="02000503020000020003" pitchFamily="2" charset="0"/>
              </a:rPr>
              <a:t>Q1. </a:t>
            </a:r>
            <a:r>
              <a:rPr lang="en-US" sz="2000" dirty="0">
                <a:latin typeface="Avenir Roman" panose="02000503020000020003" pitchFamily="2" charset="0"/>
              </a:rPr>
              <a:t>Say our dataset has just 4 features (each row corresponds to a distinct day):</a:t>
            </a:r>
          </a:p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venir Roman" panose="02000503020000020003" pitchFamily="2" charset="0"/>
              </a:rPr>
              <a:t>Day of the week, where each value is one of {”M”, “T”, “W”, “Th”, “F”, “Sa”, “Su”}</a:t>
            </a:r>
          </a:p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venir Roman" panose="02000503020000020003" pitchFamily="2" charset="0"/>
              </a:rPr>
              <a:t>Average temperature outside today (range is from 21F to 102F)</a:t>
            </a:r>
          </a:p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venir Roman" panose="02000503020000020003" pitchFamily="2" charset="0"/>
              </a:rPr>
              <a:t>Average weather today, where each value is one of {“Sunny”, “Cloudy”, “Rainy”, “Overcast”, “Snowy”}</a:t>
            </a:r>
          </a:p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venir Roman" panose="02000503020000020003" pitchFamily="2" charset="0"/>
              </a:rPr>
              <a:t># of people who paid to rent/ride a public city bike (i.e., Boston’s </a:t>
            </a:r>
            <a:r>
              <a:rPr lang="en-US" sz="2000" dirty="0" err="1">
                <a:latin typeface="Avenir Roman" panose="02000503020000020003" pitchFamily="2" charset="0"/>
              </a:rPr>
              <a:t>BlueBike</a:t>
            </a:r>
            <a:r>
              <a:rPr lang="en-US" sz="2000" dirty="0">
                <a:latin typeface="Avenir Roman" panose="02000503020000020003" pitchFamily="2" charset="0"/>
              </a:rPr>
              <a:t>) for at least 10 minutes on the given day</a:t>
            </a:r>
          </a:p>
          <a:p>
            <a:pPr>
              <a:lnSpc>
                <a:spcPct val="150000"/>
              </a:lnSpc>
              <a:spcBef>
                <a:spcPts val="1500"/>
              </a:spcBef>
            </a:pPr>
            <a:r>
              <a:rPr lang="en-US" sz="2000" dirty="0">
                <a:latin typeface="Avenir Roman" panose="02000503020000020003" pitchFamily="2" charset="0"/>
              </a:rPr>
              <a:t>We are interested in predicting the last feature by using the previous three. How would you go about modelling this? Data and modelling choices? Discuss w/ your group. </a:t>
            </a:r>
          </a:p>
        </p:txBody>
      </p:sp>
    </p:spTree>
    <p:extLst>
      <p:ext uri="{BB962C8B-B14F-4D97-AF65-F5344CB8AC3E}">
        <p14:creationId xmlns:p14="http://schemas.microsoft.com/office/powerpoint/2010/main" val="30599591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9CD7FD7F-23D8-AD43-9B12-779D20ECE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342385"/>
            <a:ext cx="50582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45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DE237C-9529-A74D-939F-F321C12A9B64}"/>
              </a:ext>
            </a:extLst>
          </p:cNvPr>
          <p:cNvSpPr/>
          <p:nvPr/>
        </p:nvSpPr>
        <p:spPr>
          <a:xfrm>
            <a:off x="1333815" y="2993136"/>
            <a:ext cx="1011936" cy="475897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45F306-466C-3B45-AB93-F436EBA26F1D}"/>
              </a:ext>
            </a:extLst>
          </p:cNvPr>
          <p:cNvSpPr/>
          <p:nvPr/>
        </p:nvSpPr>
        <p:spPr>
          <a:xfrm>
            <a:off x="1329722" y="4102198"/>
            <a:ext cx="913606" cy="475897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5646F69-B637-8040-9144-470C619F570A}"/>
                  </a:ext>
                </a:extLst>
              </p:cNvPr>
              <p:cNvSpPr/>
              <p:nvPr/>
            </p:nvSpPr>
            <p:spPr>
              <a:xfrm>
                <a:off x="955863" y="1163808"/>
                <a:ext cx="10132761" cy="47075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500"/>
                  </a:spcBef>
                </a:pPr>
                <a:r>
                  <a:rPr lang="en-US" sz="2000" b="1" dirty="0">
                    <a:latin typeface="Avenir Roman" panose="02000503020000020003" pitchFamily="2" charset="0"/>
                  </a:rPr>
                  <a:t>Q2. </a:t>
                </a:r>
                <a:r>
                  <a:rPr lang="en-US" sz="2000" dirty="0">
                    <a:latin typeface="Avenir Roman" panose="02000503020000020003" pitchFamily="2" charset="0"/>
                  </a:rPr>
                  <a:t>Say we want to estimate the quality of our Q1 model. In addition to using MSE, we want to use look at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latin typeface="Avenir Roman" panose="02000503020000020003" pitchFamily="2" charset="0"/>
                  </a:rPr>
                  <a:t> value.</a:t>
                </a:r>
              </a:p>
              <a:p>
                <a:pPr>
                  <a:lnSpc>
                    <a:spcPct val="150000"/>
                  </a:lnSpc>
                  <a:spcBef>
                    <a:spcPts val="1500"/>
                  </a:spcBef>
                </a:pPr>
                <a:r>
                  <a:rPr lang="en-US" sz="2000" dirty="0">
                    <a:latin typeface="Avenir Roman" panose="02000503020000020003" pitchFamily="2" charset="0"/>
                  </a:rPr>
                  <a:t>Imagine our code includes 2 variables: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15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chemeClr val="bg1"/>
                    </a:solidFill>
                    <a:latin typeface="Avenir Roman" panose="02000503020000020003" pitchFamily="2" charset="0"/>
                  </a:rPr>
                  <a:t>target_y</a:t>
                </a:r>
                <a:r>
                  <a:rPr lang="en-US" sz="2000" dirty="0">
                    <a:solidFill>
                      <a:schemeClr val="bg1"/>
                    </a:solidFill>
                    <a:latin typeface="Avenir Roman" panose="02000503020000020003" pitchFamily="2" charset="0"/>
                  </a:rPr>
                  <a:t> </a:t>
                </a:r>
                <a:r>
                  <a:rPr lang="en-US" sz="2000" dirty="0">
                    <a:latin typeface="Avenir Roman" panose="02000503020000020003" pitchFamily="2" charset="0"/>
                  </a:rPr>
                  <a:t>which is a list of numbers that represent the gold truth numbers from the dataset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15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chemeClr val="bg1"/>
                    </a:solidFill>
                    <a:latin typeface="Avenir Roman" panose="02000503020000020003" pitchFamily="2" charset="0"/>
                  </a:rPr>
                  <a:t>pred_y</a:t>
                </a:r>
                <a:r>
                  <a:rPr lang="en-US" sz="2000" dirty="0">
                    <a:solidFill>
                      <a:schemeClr val="bg1"/>
                    </a:solidFill>
                    <a:latin typeface="Avenir Roman" panose="02000503020000020003" pitchFamily="2" charset="0"/>
                  </a:rPr>
                  <a:t> </a:t>
                </a:r>
                <a:r>
                  <a:rPr lang="en-US" sz="2000" dirty="0">
                    <a:latin typeface="Avenir Roman" panose="02000503020000020003" pitchFamily="2" charset="0"/>
                  </a:rPr>
                  <a:t>which is a list of the numbers that represent our predictions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15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venir Roman" panose="02000503020000020003" pitchFamily="2" charset="0"/>
                  </a:rPr>
                  <a:t>Write 1 line of code to uses </a:t>
                </a:r>
                <a:r>
                  <a:rPr lang="en-US" sz="2000" dirty="0" err="1">
                    <a:latin typeface="Avenir Roman" panose="02000503020000020003" pitchFamily="2" charset="0"/>
                  </a:rPr>
                  <a:t>sklearn’s</a:t>
                </a:r>
                <a:r>
                  <a:rPr lang="en-US" sz="2000" dirty="0">
                    <a:latin typeface="Avenir Roman" panose="02000503020000020003" pitchFamily="2" charset="0"/>
                  </a:rPr>
                  <a:t> built-in function to calculate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latin typeface="Avenir Roman" panose="02000503020000020003" pitchFamily="2" charset="0"/>
                  </a:rPr>
                  <a:t> value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1500"/>
                  </a:spcBef>
                  <a:buFont typeface="Arial" panose="020B0604020202020204" pitchFamily="34" charset="0"/>
                  <a:buChar char="•"/>
                </a:pPr>
                <a:endParaRPr lang="en-US" sz="2000" dirty="0">
                  <a:latin typeface="Avenir Roman" panose="02000503020000020003" pitchFamily="2" charset="0"/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5646F69-B637-8040-9144-470C619F57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863" y="1163808"/>
                <a:ext cx="10132761" cy="4707507"/>
              </a:xfrm>
              <a:prstGeom prst="rect">
                <a:avLst/>
              </a:prstGeom>
              <a:blipFill>
                <a:blip r:embed="rId3"/>
                <a:stretch>
                  <a:fillRect l="-501" r="-1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3802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9CD7FD7F-23D8-AD43-9B12-779D20ECE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342385"/>
            <a:ext cx="50582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46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7CD06A-BEEA-4047-81CD-2B0698596E7B}"/>
              </a:ext>
            </a:extLst>
          </p:cNvPr>
          <p:cNvSpPr/>
          <p:nvPr/>
        </p:nvSpPr>
        <p:spPr>
          <a:xfrm>
            <a:off x="2601735" y="1473966"/>
            <a:ext cx="6469113" cy="1859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1500"/>
              </a:spcBef>
            </a:pPr>
            <a:r>
              <a:rPr lang="en-US" sz="4000" b="1" dirty="0">
                <a:latin typeface="Avenir Roman" panose="02000503020000020003" pitchFamily="2" charset="0"/>
              </a:rPr>
              <a:t>Break-out room time! (Discussion, no coding)</a:t>
            </a:r>
          </a:p>
        </p:txBody>
      </p:sp>
    </p:spTree>
    <p:extLst>
      <p:ext uri="{BB962C8B-B14F-4D97-AF65-F5344CB8AC3E}">
        <p14:creationId xmlns:p14="http://schemas.microsoft.com/office/powerpoint/2010/main" val="20315559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2141643" y="1091278"/>
            <a:ext cx="9509831" cy="3840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Review of Models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venir Medium" panose="02000503020000020003" pitchFamily="2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Review of Data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Debugging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39E158-9647-2740-9C84-883B1825963A}"/>
              </a:ext>
            </a:extLst>
          </p:cNvPr>
          <p:cNvSpPr/>
          <p:nvPr/>
        </p:nvSpPr>
        <p:spPr>
          <a:xfrm>
            <a:off x="1060655" y="2428916"/>
            <a:ext cx="771242" cy="907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E68751-04E9-FC44-99C5-D9888C7CD4D1}"/>
              </a:ext>
            </a:extLst>
          </p:cNvPr>
          <p:cNvSpPr/>
          <p:nvPr/>
        </p:nvSpPr>
        <p:spPr>
          <a:xfrm>
            <a:off x="1060655" y="2508480"/>
            <a:ext cx="771242" cy="1003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3420" y="6342385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47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6E1C5-52E5-0045-A018-E96403FC959D}"/>
              </a:ext>
            </a:extLst>
          </p:cNvPr>
          <p:cNvSpPr/>
          <p:nvPr/>
        </p:nvSpPr>
        <p:spPr>
          <a:xfrm>
            <a:off x="1044878" y="1599328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E0600C-5FE1-A04D-B8A5-14AF40FFA3FE}"/>
              </a:ext>
            </a:extLst>
          </p:cNvPr>
          <p:cNvSpPr/>
          <p:nvPr/>
        </p:nvSpPr>
        <p:spPr>
          <a:xfrm>
            <a:off x="1044878" y="1680418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Agenda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C5C7D3-B52D-A04F-B67B-9B40963F34C4}"/>
              </a:ext>
            </a:extLst>
          </p:cNvPr>
          <p:cNvSpPr/>
          <p:nvPr/>
        </p:nvSpPr>
        <p:spPr>
          <a:xfrm>
            <a:off x="1044878" y="3344887"/>
            <a:ext cx="771242" cy="907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06F230-4B8E-9A42-B8ED-F13F5464DC3B}"/>
              </a:ext>
            </a:extLst>
          </p:cNvPr>
          <p:cNvSpPr/>
          <p:nvPr/>
        </p:nvSpPr>
        <p:spPr>
          <a:xfrm>
            <a:off x="1044878" y="3424451"/>
            <a:ext cx="771242" cy="10036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902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75A8BCC-AB67-AA47-BAD5-626969DAE21E}"/>
              </a:ext>
            </a:extLst>
          </p:cNvPr>
          <p:cNvSpPr/>
          <p:nvPr/>
        </p:nvSpPr>
        <p:spPr>
          <a:xfrm>
            <a:off x="2157420" y="2220019"/>
            <a:ext cx="2621844" cy="599225"/>
          </a:xfrm>
          <a:prstGeom prst="rect">
            <a:avLst/>
          </a:prstGeom>
          <a:solidFill>
            <a:schemeClr val="accent4">
              <a:lumMod val="60000"/>
              <a:lumOff val="4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2141643" y="1091278"/>
            <a:ext cx="9509831" cy="3840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Review of Models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venir Medium" panose="02000503020000020003" pitchFamily="2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Review of Data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Debugging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39E158-9647-2740-9C84-883B1825963A}"/>
              </a:ext>
            </a:extLst>
          </p:cNvPr>
          <p:cNvSpPr/>
          <p:nvPr/>
        </p:nvSpPr>
        <p:spPr>
          <a:xfrm>
            <a:off x="1060655" y="2428916"/>
            <a:ext cx="771242" cy="907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E68751-04E9-FC44-99C5-D9888C7CD4D1}"/>
              </a:ext>
            </a:extLst>
          </p:cNvPr>
          <p:cNvSpPr/>
          <p:nvPr/>
        </p:nvSpPr>
        <p:spPr>
          <a:xfrm>
            <a:off x="1060655" y="2508480"/>
            <a:ext cx="771242" cy="1003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3420" y="6342385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48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6E1C5-52E5-0045-A018-E96403FC959D}"/>
              </a:ext>
            </a:extLst>
          </p:cNvPr>
          <p:cNvSpPr/>
          <p:nvPr/>
        </p:nvSpPr>
        <p:spPr>
          <a:xfrm>
            <a:off x="1044878" y="1599328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E0600C-5FE1-A04D-B8A5-14AF40FFA3FE}"/>
              </a:ext>
            </a:extLst>
          </p:cNvPr>
          <p:cNvSpPr/>
          <p:nvPr/>
        </p:nvSpPr>
        <p:spPr>
          <a:xfrm>
            <a:off x="1044878" y="1680418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Agenda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C5C7D3-B52D-A04F-B67B-9B40963F34C4}"/>
              </a:ext>
            </a:extLst>
          </p:cNvPr>
          <p:cNvSpPr/>
          <p:nvPr/>
        </p:nvSpPr>
        <p:spPr>
          <a:xfrm>
            <a:off x="1044878" y="3344887"/>
            <a:ext cx="771242" cy="907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06F230-4B8E-9A42-B8ED-F13F5464DC3B}"/>
              </a:ext>
            </a:extLst>
          </p:cNvPr>
          <p:cNvSpPr/>
          <p:nvPr/>
        </p:nvSpPr>
        <p:spPr>
          <a:xfrm>
            <a:off x="1044878" y="3424451"/>
            <a:ext cx="771242" cy="10036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2138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AD72E6D-CCF7-A246-9CCA-6E1610BD1462}"/>
              </a:ext>
            </a:extLst>
          </p:cNvPr>
          <p:cNvGrpSpPr/>
          <p:nvPr/>
        </p:nvGrpSpPr>
        <p:grpSpPr>
          <a:xfrm>
            <a:off x="8269816" y="535113"/>
            <a:ext cx="3626429" cy="6022807"/>
            <a:chOff x="3496617" y="439833"/>
            <a:chExt cx="6174965" cy="6146002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48BA96C-C7C6-0945-8069-F45EDDED3756}"/>
                </a:ext>
              </a:extLst>
            </p:cNvPr>
            <p:cNvSpPr/>
            <p:nvPr/>
          </p:nvSpPr>
          <p:spPr>
            <a:xfrm flipH="1">
              <a:off x="7966312" y="472970"/>
              <a:ext cx="1416197" cy="1130368"/>
            </a:xfrm>
            <a:custGeom>
              <a:avLst/>
              <a:gdLst>
                <a:gd name="connsiteX0" fmla="*/ 0 w 1792162"/>
                <a:gd name="connsiteY0" fmla="*/ 1114519 h 1114519"/>
                <a:gd name="connsiteX1" fmla="*/ 511219 w 1792162"/>
                <a:gd name="connsiteY1" fmla="*/ 0 h 1114519"/>
                <a:gd name="connsiteX2" fmla="*/ 1792162 w 1792162"/>
                <a:gd name="connsiteY2" fmla="*/ 0 h 1114519"/>
                <a:gd name="connsiteX3" fmla="*/ 1280943 w 1792162"/>
                <a:gd name="connsiteY3" fmla="*/ 1114519 h 1114519"/>
                <a:gd name="connsiteX4" fmla="*/ 0 w 1792162"/>
                <a:gd name="connsiteY4" fmla="*/ 1114519 h 1114519"/>
                <a:gd name="connsiteX0" fmla="*/ 0 w 1513029"/>
                <a:gd name="connsiteY0" fmla="*/ 1124144 h 1124144"/>
                <a:gd name="connsiteX1" fmla="*/ 232086 w 1513029"/>
                <a:gd name="connsiteY1" fmla="*/ 0 h 1124144"/>
                <a:gd name="connsiteX2" fmla="*/ 1513029 w 1513029"/>
                <a:gd name="connsiteY2" fmla="*/ 0 h 1124144"/>
                <a:gd name="connsiteX3" fmla="*/ 1001810 w 1513029"/>
                <a:gd name="connsiteY3" fmla="*/ 1114519 h 1124144"/>
                <a:gd name="connsiteX4" fmla="*/ 0 w 1513029"/>
                <a:gd name="connsiteY4" fmla="*/ 1124144 h 1124144"/>
                <a:gd name="connsiteX0" fmla="*/ 0 w 1001810"/>
                <a:gd name="connsiteY0" fmla="*/ 1124144 h 1124144"/>
                <a:gd name="connsiteX1" fmla="*/ 232086 w 1001810"/>
                <a:gd name="connsiteY1" fmla="*/ 0 h 1124144"/>
                <a:gd name="connsiteX2" fmla="*/ 906638 w 1001810"/>
                <a:gd name="connsiteY2" fmla="*/ 394636 h 1124144"/>
                <a:gd name="connsiteX3" fmla="*/ 1001810 w 1001810"/>
                <a:gd name="connsiteY3" fmla="*/ 1114519 h 1124144"/>
                <a:gd name="connsiteX4" fmla="*/ 0 w 1001810"/>
                <a:gd name="connsiteY4" fmla="*/ 1124144 h 1124144"/>
                <a:gd name="connsiteX0" fmla="*/ 0 w 906638"/>
                <a:gd name="connsiteY0" fmla="*/ 1124144 h 1153020"/>
                <a:gd name="connsiteX1" fmla="*/ 232086 w 906638"/>
                <a:gd name="connsiteY1" fmla="*/ 0 h 1153020"/>
                <a:gd name="connsiteX2" fmla="*/ 906638 w 906638"/>
                <a:gd name="connsiteY2" fmla="*/ 394636 h 1153020"/>
                <a:gd name="connsiteX3" fmla="*/ 674551 w 906638"/>
                <a:gd name="connsiteY3" fmla="*/ 1153020 h 1153020"/>
                <a:gd name="connsiteX4" fmla="*/ 0 w 906638"/>
                <a:gd name="connsiteY4" fmla="*/ 1124144 h 115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638" h="1153020">
                  <a:moveTo>
                    <a:pt x="0" y="1124144"/>
                  </a:moveTo>
                  <a:lnTo>
                    <a:pt x="232086" y="0"/>
                  </a:lnTo>
                  <a:lnTo>
                    <a:pt x="906638" y="394636"/>
                  </a:lnTo>
                  <a:lnTo>
                    <a:pt x="674551" y="1153020"/>
                  </a:lnTo>
                  <a:lnTo>
                    <a:pt x="0" y="1124144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10557F2F-961C-F94D-A135-ED448A9761C8}"/>
                </a:ext>
              </a:extLst>
            </p:cNvPr>
            <p:cNvSpPr/>
            <p:nvPr/>
          </p:nvSpPr>
          <p:spPr>
            <a:xfrm>
              <a:off x="8805831" y="5327770"/>
              <a:ext cx="865751" cy="1178253"/>
            </a:xfrm>
            <a:custGeom>
              <a:avLst/>
              <a:gdLst>
                <a:gd name="connsiteX0" fmla="*/ 0 w 1584151"/>
                <a:gd name="connsiteY0" fmla="*/ 1531865 h 1531865"/>
                <a:gd name="connsiteX1" fmla="*/ 610739 w 1584151"/>
                <a:gd name="connsiteY1" fmla="*/ 0 h 1531865"/>
                <a:gd name="connsiteX2" fmla="*/ 1584151 w 1584151"/>
                <a:gd name="connsiteY2" fmla="*/ 0 h 1531865"/>
                <a:gd name="connsiteX3" fmla="*/ 973412 w 1584151"/>
                <a:gd name="connsiteY3" fmla="*/ 1531865 h 1531865"/>
                <a:gd name="connsiteX4" fmla="*/ 0 w 1584151"/>
                <a:gd name="connsiteY4" fmla="*/ 1531865 h 1531865"/>
                <a:gd name="connsiteX0" fmla="*/ 226659 w 973412"/>
                <a:gd name="connsiteY0" fmla="*/ 1281608 h 1531865"/>
                <a:gd name="connsiteX1" fmla="*/ 0 w 973412"/>
                <a:gd name="connsiteY1" fmla="*/ 0 h 1531865"/>
                <a:gd name="connsiteX2" fmla="*/ 973412 w 973412"/>
                <a:gd name="connsiteY2" fmla="*/ 0 h 1531865"/>
                <a:gd name="connsiteX3" fmla="*/ 362673 w 973412"/>
                <a:gd name="connsiteY3" fmla="*/ 1531865 h 1531865"/>
                <a:gd name="connsiteX4" fmla="*/ 226659 w 973412"/>
                <a:gd name="connsiteY4" fmla="*/ 1281608 h 1531865"/>
                <a:gd name="connsiteX0" fmla="*/ 0 w 746753"/>
                <a:gd name="connsiteY0" fmla="*/ 1300858 h 1551115"/>
                <a:gd name="connsiteX1" fmla="*/ 119851 w 746753"/>
                <a:gd name="connsiteY1" fmla="*/ 0 h 1551115"/>
                <a:gd name="connsiteX2" fmla="*/ 746753 w 746753"/>
                <a:gd name="connsiteY2" fmla="*/ 19250 h 1551115"/>
                <a:gd name="connsiteX3" fmla="*/ 136014 w 746753"/>
                <a:gd name="connsiteY3" fmla="*/ 1551115 h 1551115"/>
                <a:gd name="connsiteX4" fmla="*/ 0 w 746753"/>
                <a:gd name="connsiteY4" fmla="*/ 1300858 h 1551115"/>
                <a:gd name="connsiteX0" fmla="*/ 0 w 554247"/>
                <a:gd name="connsiteY0" fmla="*/ 1300858 h 1551115"/>
                <a:gd name="connsiteX1" fmla="*/ 119851 w 554247"/>
                <a:gd name="connsiteY1" fmla="*/ 0 h 1551115"/>
                <a:gd name="connsiteX2" fmla="*/ 554247 w 554247"/>
                <a:gd name="connsiteY2" fmla="*/ 28876 h 1551115"/>
                <a:gd name="connsiteX3" fmla="*/ 136014 w 554247"/>
                <a:gd name="connsiteY3" fmla="*/ 1551115 h 1551115"/>
                <a:gd name="connsiteX4" fmla="*/ 0 w 554247"/>
                <a:gd name="connsiteY4" fmla="*/ 1300858 h 155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4247" h="1551115">
                  <a:moveTo>
                    <a:pt x="0" y="1300858"/>
                  </a:moveTo>
                  <a:lnTo>
                    <a:pt x="119851" y="0"/>
                  </a:lnTo>
                  <a:lnTo>
                    <a:pt x="554247" y="28876"/>
                  </a:lnTo>
                  <a:lnTo>
                    <a:pt x="136014" y="1551115"/>
                  </a:lnTo>
                  <a:lnTo>
                    <a:pt x="0" y="130085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4510F2-8802-9441-97B4-38A05F47C556}"/>
                </a:ext>
              </a:extLst>
            </p:cNvPr>
            <p:cNvSpPr/>
            <p:nvPr/>
          </p:nvSpPr>
          <p:spPr>
            <a:xfrm>
              <a:off x="3496617" y="439833"/>
              <a:ext cx="5532043" cy="61460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8269817" y="73448"/>
            <a:ext cx="288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</a:rPr>
              <a:t>Your Data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9078510" y="643297"/>
            <a:ext cx="76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9864035" y="626069"/>
            <a:ext cx="830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10626228" y="622477"/>
            <a:ext cx="818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9323181" y="1045358"/>
            <a:ext cx="452209" cy="549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10131906" y="1027708"/>
            <a:ext cx="452209" cy="549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3ADD9F-27F4-FE4F-A617-3DAA7DA113B0}"/>
              </a:ext>
            </a:extLst>
          </p:cNvPr>
          <p:cNvSpPr txBox="1"/>
          <p:nvPr/>
        </p:nvSpPr>
        <p:spPr>
          <a:xfrm>
            <a:off x="522944" y="781795"/>
            <a:ext cx="5110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Let’s say our data has 1,000 rows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8570044" y="1027708"/>
            <a:ext cx="452209" cy="549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30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45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19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44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36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13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28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35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17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8398822" y="643296"/>
            <a:ext cx="684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8489482" y="941611"/>
            <a:ext cx="2815899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25C8E2-A1F5-6F4D-B1E3-7F578BFA840E}"/>
              </a:ext>
            </a:extLst>
          </p:cNvPr>
          <p:cNvSpPr txBox="1"/>
          <p:nvPr/>
        </p:nvSpPr>
        <p:spPr>
          <a:xfrm>
            <a:off x="10800631" y="1037928"/>
            <a:ext cx="452209" cy="549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68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61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36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80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68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55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92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78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8778E932-B648-CC46-8EE9-8018AC139154}"/>
              </a:ext>
            </a:extLst>
          </p:cNvPr>
          <p:cNvSpPr/>
          <p:nvPr/>
        </p:nvSpPr>
        <p:spPr>
          <a:xfrm>
            <a:off x="7285899" y="622476"/>
            <a:ext cx="570900" cy="5857231"/>
          </a:xfrm>
          <a:prstGeom prst="leftBrace">
            <a:avLst>
              <a:gd name="adj1" fmla="val 58386"/>
              <a:gd name="adj2" fmla="val 50000"/>
            </a:avLst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BE1B37-9404-3A4D-8CCF-04BE780F4F1C}"/>
              </a:ext>
            </a:extLst>
          </p:cNvPr>
          <p:cNvSpPr/>
          <p:nvPr/>
        </p:nvSpPr>
        <p:spPr>
          <a:xfrm>
            <a:off x="6260658" y="3361850"/>
            <a:ext cx="782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1,000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435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066EC69-DD80-7649-B426-21932B039E50}"/>
              </a:ext>
            </a:extLst>
          </p:cNvPr>
          <p:cNvSpPr/>
          <p:nvPr/>
        </p:nvSpPr>
        <p:spPr>
          <a:xfrm>
            <a:off x="2125866" y="1339977"/>
            <a:ext cx="3080118" cy="599225"/>
          </a:xfrm>
          <a:prstGeom prst="rect">
            <a:avLst/>
          </a:prstGeom>
          <a:solidFill>
            <a:schemeClr val="accent4">
              <a:lumMod val="60000"/>
              <a:lumOff val="4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2141643" y="1091278"/>
            <a:ext cx="9509831" cy="3840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Review of Models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venir Medium" panose="02000503020000020003" pitchFamily="2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Review of Data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Debugging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39E158-9647-2740-9C84-883B1825963A}"/>
              </a:ext>
            </a:extLst>
          </p:cNvPr>
          <p:cNvSpPr/>
          <p:nvPr/>
        </p:nvSpPr>
        <p:spPr>
          <a:xfrm>
            <a:off x="1060655" y="2428916"/>
            <a:ext cx="771242" cy="907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E68751-04E9-FC44-99C5-D9888C7CD4D1}"/>
              </a:ext>
            </a:extLst>
          </p:cNvPr>
          <p:cNvSpPr/>
          <p:nvPr/>
        </p:nvSpPr>
        <p:spPr>
          <a:xfrm>
            <a:off x="1060655" y="2508480"/>
            <a:ext cx="771242" cy="1003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3420" y="6342385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5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6E1C5-52E5-0045-A018-E96403FC959D}"/>
              </a:ext>
            </a:extLst>
          </p:cNvPr>
          <p:cNvSpPr/>
          <p:nvPr/>
        </p:nvSpPr>
        <p:spPr>
          <a:xfrm>
            <a:off x="1044878" y="1599328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E0600C-5FE1-A04D-B8A5-14AF40FFA3FE}"/>
              </a:ext>
            </a:extLst>
          </p:cNvPr>
          <p:cNvSpPr/>
          <p:nvPr/>
        </p:nvSpPr>
        <p:spPr>
          <a:xfrm>
            <a:off x="1044878" y="1680418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Agenda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C5C7D3-B52D-A04F-B67B-9B40963F34C4}"/>
              </a:ext>
            </a:extLst>
          </p:cNvPr>
          <p:cNvSpPr/>
          <p:nvPr/>
        </p:nvSpPr>
        <p:spPr>
          <a:xfrm>
            <a:off x="1044878" y="3344887"/>
            <a:ext cx="771242" cy="907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06F230-4B8E-9A42-B8ED-F13F5464DC3B}"/>
              </a:ext>
            </a:extLst>
          </p:cNvPr>
          <p:cNvSpPr/>
          <p:nvPr/>
        </p:nvSpPr>
        <p:spPr>
          <a:xfrm>
            <a:off x="1044878" y="3424451"/>
            <a:ext cx="771242" cy="10036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7077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AD72E6D-CCF7-A246-9CCA-6E1610BD1462}"/>
              </a:ext>
            </a:extLst>
          </p:cNvPr>
          <p:cNvGrpSpPr/>
          <p:nvPr/>
        </p:nvGrpSpPr>
        <p:grpSpPr>
          <a:xfrm>
            <a:off x="8269816" y="535113"/>
            <a:ext cx="3626429" cy="6022807"/>
            <a:chOff x="3496617" y="439833"/>
            <a:chExt cx="6174965" cy="6146002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48BA96C-C7C6-0945-8069-F45EDDED3756}"/>
                </a:ext>
              </a:extLst>
            </p:cNvPr>
            <p:cNvSpPr/>
            <p:nvPr/>
          </p:nvSpPr>
          <p:spPr>
            <a:xfrm flipH="1">
              <a:off x="7966312" y="472970"/>
              <a:ext cx="1416197" cy="1130368"/>
            </a:xfrm>
            <a:custGeom>
              <a:avLst/>
              <a:gdLst>
                <a:gd name="connsiteX0" fmla="*/ 0 w 1792162"/>
                <a:gd name="connsiteY0" fmla="*/ 1114519 h 1114519"/>
                <a:gd name="connsiteX1" fmla="*/ 511219 w 1792162"/>
                <a:gd name="connsiteY1" fmla="*/ 0 h 1114519"/>
                <a:gd name="connsiteX2" fmla="*/ 1792162 w 1792162"/>
                <a:gd name="connsiteY2" fmla="*/ 0 h 1114519"/>
                <a:gd name="connsiteX3" fmla="*/ 1280943 w 1792162"/>
                <a:gd name="connsiteY3" fmla="*/ 1114519 h 1114519"/>
                <a:gd name="connsiteX4" fmla="*/ 0 w 1792162"/>
                <a:gd name="connsiteY4" fmla="*/ 1114519 h 1114519"/>
                <a:gd name="connsiteX0" fmla="*/ 0 w 1513029"/>
                <a:gd name="connsiteY0" fmla="*/ 1124144 h 1124144"/>
                <a:gd name="connsiteX1" fmla="*/ 232086 w 1513029"/>
                <a:gd name="connsiteY1" fmla="*/ 0 h 1124144"/>
                <a:gd name="connsiteX2" fmla="*/ 1513029 w 1513029"/>
                <a:gd name="connsiteY2" fmla="*/ 0 h 1124144"/>
                <a:gd name="connsiteX3" fmla="*/ 1001810 w 1513029"/>
                <a:gd name="connsiteY3" fmla="*/ 1114519 h 1124144"/>
                <a:gd name="connsiteX4" fmla="*/ 0 w 1513029"/>
                <a:gd name="connsiteY4" fmla="*/ 1124144 h 1124144"/>
                <a:gd name="connsiteX0" fmla="*/ 0 w 1001810"/>
                <a:gd name="connsiteY0" fmla="*/ 1124144 h 1124144"/>
                <a:gd name="connsiteX1" fmla="*/ 232086 w 1001810"/>
                <a:gd name="connsiteY1" fmla="*/ 0 h 1124144"/>
                <a:gd name="connsiteX2" fmla="*/ 906638 w 1001810"/>
                <a:gd name="connsiteY2" fmla="*/ 394636 h 1124144"/>
                <a:gd name="connsiteX3" fmla="*/ 1001810 w 1001810"/>
                <a:gd name="connsiteY3" fmla="*/ 1114519 h 1124144"/>
                <a:gd name="connsiteX4" fmla="*/ 0 w 1001810"/>
                <a:gd name="connsiteY4" fmla="*/ 1124144 h 1124144"/>
                <a:gd name="connsiteX0" fmla="*/ 0 w 906638"/>
                <a:gd name="connsiteY0" fmla="*/ 1124144 h 1153020"/>
                <a:gd name="connsiteX1" fmla="*/ 232086 w 906638"/>
                <a:gd name="connsiteY1" fmla="*/ 0 h 1153020"/>
                <a:gd name="connsiteX2" fmla="*/ 906638 w 906638"/>
                <a:gd name="connsiteY2" fmla="*/ 394636 h 1153020"/>
                <a:gd name="connsiteX3" fmla="*/ 674551 w 906638"/>
                <a:gd name="connsiteY3" fmla="*/ 1153020 h 1153020"/>
                <a:gd name="connsiteX4" fmla="*/ 0 w 906638"/>
                <a:gd name="connsiteY4" fmla="*/ 1124144 h 115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638" h="1153020">
                  <a:moveTo>
                    <a:pt x="0" y="1124144"/>
                  </a:moveTo>
                  <a:lnTo>
                    <a:pt x="232086" y="0"/>
                  </a:lnTo>
                  <a:lnTo>
                    <a:pt x="906638" y="394636"/>
                  </a:lnTo>
                  <a:lnTo>
                    <a:pt x="674551" y="1153020"/>
                  </a:lnTo>
                  <a:lnTo>
                    <a:pt x="0" y="1124144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10557F2F-961C-F94D-A135-ED448A9761C8}"/>
                </a:ext>
              </a:extLst>
            </p:cNvPr>
            <p:cNvSpPr/>
            <p:nvPr/>
          </p:nvSpPr>
          <p:spPr>
            <a:xfrm>
              <a:off x="8805831" y="5327770"/>
              <a:ext cx="865751" cy="1178253"/>
            </a:xfrm>
            <a:custGeom>
              <a:avLst/>
              <a:gdLst>
                <a:gd name="connsiteX0" fmla="*/ 0 w 1584151"/>
                <a:gd name="connsiteY0" fmla="*/ 1531865 h 1531865"/>
                <a:gd name="connsiteX1" fmla="*/ 610739 w 1584151"/>
                <a:gd name="connsiteY1" fmla="*/ 0 h 1531865"/>
                <a:gd name="connsiteX2" fmla="*/ 1584151 w 1584151"/>
                <a:gd name="connsiteY2" fmla="*/ 0 h 1531865"/>
                <a:gd name="connsiteX3" fmla="*/ 973412 w 1584151"/>
                <a:gd name="connsiteY3" fmla="*/ 1531865 h 1531865"/>
                <a:gd name="connsiteX4" fmla="*/ 0 w 1584151"/>
                <a:gd name="connsiteY4" fmla="*/ 1531865 h 1531865"/>
                <a:gd name="connsiteX0" fmla="*/ 226659 w 973412"/>
                <a:gd name="connsiteY0" fmla="*/ 1281608 h 1531865"/>
                <a:gd name="connsiteX1" fmla="*/ 0 w 973412"/>
                <a:gd name="connsiteY1" fmla="*/ 0 h 1531865"/>
                <a:gd name="connsiteX2" fmla="*/ 973412 w 973412"/>
                <a:gd name="connsiteY2" fmla="*/ 0 h 1531865"/>
                <a:gd name="connsiteX3" fmla="*/ 362673 w 973412"/>
                <a:gd name="connsiteY3" fmla="*/ 1531865 h 1531865"/>
                <a:gd name="connsiteX4" fmla="*/ 226659 w 973412"/>
                <a:gd name="connsiteY4" fmla="*/ 1281608 h 1531865"/>
                <a:gd name="connsiteX0" fmla="*/ 0 w 746753"/>
                <a:gd name="connsiteY0" fmla="*/ 1300858 h 1551115"/>
                <a:gd name="connsiteX1" fmla="*/ 119851 w 746753"/>
                <a:gd name="connsiteY1" fmla="*/ 0 h 1551115"/>
                <a:gd name="connsiteX2" fmla="*/ 746753 w 746753"/>
                <a:gd name="connsiteY2" fmla="*/ 19250 h 1551115"/>
                <a:gd name="connsiteX3" fmla="*/ 136014 w 746753"/>
                <a:gd name="connsiteY3" fmla="*/ 1551115 h 1551115"/>
                <a:gd name="connsiteX4" fmla="*/ 0 w 746753"/>
                <a:gd name="connsiteY4" fmla="*/ 1300858 h 1551115"/>
                <a:gd name="connsiteX0" fmla="*/ 0 w 554247"/>
                <a:gd name="connsiteY0" fmla="*/ 1300858 h 1551115"/>
                <a:gd name="connsiteX1" fmla="*/ 119851 w 554247"/>
                <a:gd name="connsiteY1" fmla="*/ 0 h 1551115"/>
                <a:gd name="connsiteX2" fmla="*/ 554247 w 554247"/>
                <a:gd name="connsiteY2" fmla="*/ 28876 h 1551115"/>
                <a:gd name="connsiteX3" fmla="*/ 136014 w 554247"/>
                <a:gd name="connsiteY3" fmla="*/ 1551115 h 1551115"/>
                <a:gd name="connsiteX4" fmla="*/ 0 w 554247"/>
                <a:gd name="connsiteY4" fmla="*/ 1300858 h 155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4247" h="1551115">
                  <a:moveTo>
                    <a:pt x="0" y="1300858"/>
                  </a:moveTo>
                  <a:lnTo>
                    <a:pt x="119851" y="0"/>
                  </a:lnTo>
                  <a:lnTo>
                    <a:pt x="554247" y="28876"/>
                  </a:lnTo>
                  <a:lnTo>
                    <a:pt x="136014" y="1551115"/>
                  </a:lnTo>
                  <a:lnTo>
                    <a:pt x="0" y="130085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4510F2-8802-9441-97B4-38A05F47C556}"/>
                </a:ext>
              </a:extLst>
            </p:cNvPr>
            <p:cNvSpPr/>
            <p:nvPr/>
          </p:nvSpPr>
          <p:spPr>
            <a:xfrm>
              <a:off x="3496617" y="439833"/>
              <a:ext cx="5532043" cy="61460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8269817" y="73448"/>
            <a:ext cx="288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</a:rPr>
              <a:t>Your Data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9078510" y="643297"/>
            <a:ext cx="76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9864035" y="626069"/>
            <a:ext cx="830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10626228" y="622477"/>
            <a:ext cx="818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9323181" y="1045358"/>
            <a:ext cx="452209" cy="549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10131906" y="1027708"/>
            <a:ext cx="452209" cy="549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3ADD9F-27F4-FE4F-A617-3DAA7DA113B0}"/>
              </a:ext>
            </a:extLst>
          </p:cNvPr>
          <p:cNvSpPr txBox="1"/>
          <p:nvPr/>
        </p:nvSpPr>
        <p:spPr>
          <a:xfrm>
            <a:off x="521653" y="643296"/>
            <a:ext cx="5877856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Let’s say our data has 1,000 rows</a:t>
            </a: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And that we want to predict </a:t>
            </a:r>
            <a:r>
              <a:rPr lang="en-US" sz="24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8570044" y="1027708"/>
            <a:ext cx="452209" cy="549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30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45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19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44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36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13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28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35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17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8398822" y="643296"/>
            <a:ext cx="684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8489482" y="941611"/>
            <a:ext cx="2815899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25C8E2-A1F5-6F4D-B1E3-7F578BFA840E}"/>
              </a:ext>
            </a:extLst>
          </p:cNvPr>
          <p:cNvSpPr txBox="1"/>
          <p:nvPr/>
        </p:nvSpPr>
        <p:spPr>
          <a:xfrm>
            <a:off x="10800631" y="1037928"/>
            <a:ext cx="452209" cy="549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68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61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36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80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68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55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92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78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8778E932-B648-CC46-8EE9-8018AC139154}"/>
              </a:ext>
            </a:extLst>
          </p:cNvPr>
          <p:cNvSpPr/>
          <p:nvPr/>
        </p:nvSpPr>
        <p:spPr>
          <a:xfrm>
            <a:off x="7285899" y="622476"/>
            <a:ext cx="570900" cy="5857231"/>
          </a:xfrm>
          <a:prstGeom prst="leftBrace">
            <a:avLst>
              <a:gd name="adj1" fmla="val 58386"/>
              <a:gd name="adj2" fmla="val 50000"/>
            </a:avLst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BE1B37-9404-3A4D-8CCF-04BE780F4F1C}"/>
              </a:ext>
            </a:extLst>
          </p:cNvPr>
          <p:cNvSpPr/>
          <p:nvPr/>
        </p:nvSpPr>
        <p:spPr>
          <a:xfrm>
            <a:off x="6260658" y="3361850"/>
            <a:ext cx="782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1,000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1615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AD72E6D-CCF7-A246-9CCA-6E1610BD1462}"/>
              </a:ext>
            </a:extLst>
          </p:cNvPr>
          <p:cNvGrpSpPr/>
          <p:nvPr/>
        </p:nvGrpSpPr>
        <p:grpSpPr>
          <a:xfrm>
            <a:off x="8269816" y="535113"/>
            <a:ext cx="2670815" cy="6022807"/>
            <a:chOff x="3496617" y="439833"/>
            <a:chExt cx="4547777" cy="6146002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48BA96C-C7C6-0945-8069-F45EDDED3756}"/>
                </a:ext>
              </a:extLst>
            </p:cNvPr>
            <p:cNvSpPr/>
            <p:nvPr/>
          </p:nvSpPr>
          <p:spPr>
            <a:xfrm flipH="1">
              <a:off x="6344226" y="456184"/>
              <a:ext cx="1416197" cy="1130368"/>
            </a:xfrm>
            <a:custGeom>
              <a:avLst/>
              <a:gdLst>
                <a:gd name="connsiteX0" fmla="*/ 0 w 1792162"/>
                <a:gd name="connsiteY0" fmla="*/ 1114519 h 1114519"/>
                <a:gd name="connsiteX1" fmla="*/ 511219 w 1792162"/>
                <a:gd name="connsiteY1" fmla="*/ 0 h 1114519"/>
                <a:gd name="connsiteX2" fmla="*/ 1792162 w 1792162"/>
                <a:gd name="connsiteY2" fmla="*/ 0 h 1114519"/>
                <a:gd name="connsiteX3" fmla="*/ 1280943 w 1792162"/>
                <a:gd name="connsiteY3" fmla="*/ 1114519 h 1114519"/>
                <a:gd name="connsiteX4" fmla="*/ 0 w 1792162"/>
                <a:gd name="connsiteY4" fmla="*/ 1114519 h 1114519"/>
                <a:gd name="connsiteX0" fmla="*/ 0 w 1513029"/>
                <a:gd name="connsiteY0" fmla="*/ 1124144 h 1124144"/>
                <a:gd name="connsiteX1" fmla="*/ 232086 w 1513029"/>
                <a:gd name="connsiteY1" fmla="*/ 0 h 1124144"/>
                <a:gd name="connsiteX2" fmla="*/ 1513029 w 1513029"/>
                <a:gd name="connsiteY2" fmla="*/ 0 h 1124144"/>
                <a:gd name="connsiteX3" fmla="*/ 1001810 w 1513029"/>
                <a:gd name="connsiteY3" fmla="*/ 1114519 h 1124144"/>
                <a:gd name="connsiteX4" fmla="*/ 0 w 1513029"/>
                <a:gd name="connsiteY4" fmla="*/ 1124144 h 1124144"/>
                <a:gd name="connsiteX0" fmla="*/ 0 w 1001810"/>
                <a:gd name="connsiteY0" fmla="*/ 1124144 h 1124144"/>
                <a:gd name="connsiteX1" fmla="*/ 232086 w 1001810"/>
                <a:gd name="connsiteY1" fmla="*/ 0 h 1124144"/>
                <a:gd name="connsiteX2" fmla="*/ 906638 w 1001810"/>
                <a:gd name="connsiteY2" fmla="*/ 394636 h 1124144"/>
                <a:gd name="connsiteX3" fmla="*/ 1001810 w 1001810"/>
                <a:gd name="connsiteY3" fmla="*/ 1114519 h 1124144"/>
                <a:gd name="connsiteX4" fmla="*/ 0 w 1001810"/>
                <a:gd name="connsiteY4" fmla="*/ 1124144 h 1124144"/>
                <a:gd name="connsiteX0" fmla="*/ 0 w 906638"/>
                <a:gd name="connsiteY0" fmla="*/ 1124144 h 1153020"/>
                <a:gd name="connsiteX1" fmla="*/ 232086 w 906638"/>
                <a:gd name="connsiteY1" fmla="*/ 0 h 1153020"/>
                <a:gd name="connsiteX2" fmla="*/ 906638 w 906638"/>
                <a:gd name="connsiteY2" fmla="*/ 394636 h 1153020"/>
                <a:gd name="connsiteX3" fmla="*/ 674551 w 906638"/>
                <a:gd name="connsiteY3" fmla="*/ 1153020 h 1153020"/>
                <a:gd name="connsiteX4" fmla="*/ 0 w 906638"/>
                <a:gd name="connsiteY4" fmla="*/ 1124144 h 115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638" h="1153020">
                  <a:moveTo>
                    <a:pt x="0" y="1124144"/>
                  </a:moveTo>
                  <a:lnTo>
                    <a:pt x="232086" y="0"/>
                  </a:lnTo>
                  <a:lnTo>
                    <a:pt x="906638" y="394636"/>
                  </a:lnTo>
                  <a:lnTo>
                    <a:pt x="674551" y="1153020"/>
                  </a:lnTo>
                  <a:lnTo>
                    <a:pt x="0" y="1124144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10557F2F-961C-F94D-A135-ED448A9761C8}"/>
                </a:ext>
              </a:extLst>
            </p:cNvPr>
            <p:cNvSpPr/>
            <p:nvPr/>
          </p:nvSpPr>
          <p:spPr>
            <a:xfrm>
              <a:off x="7178642" y="5367820"/>
              <a:ext cx="865752" cy="1178253"/>
            </a:xfrm>
            <a:custGeom>
              <a:avLst/>
              <a:gdLst>
                <a:gd name="connsiteX0" fmla="*/ 0 w 1584151"/>
                <a:gd name="connsiteY0" fmla="*/ 1531865 h 1531865"/>
                <a:gd name="connsiteX1" fmla="*/ 610739 w 1584151"/>
                <a:gd name="connsiteY1" fmla="*/ 0 h 1531865"/>
                <a:gd name="connsiteX2" fmla="*/ 1584151 w 1584151"/>
                <a:gd name="connsiteY2" fmla="*/ 0 h 1531865"/>
                <a:gd name="connsiteX3" fmla="*/ 973412 w 1584151"/>
                <a:gd name="connsiteY3" fmla="*/ 1531865 h 1531865"/>
                <a:gd name="connsiteX4" fmla="*/ 0 w 1584151"/>
                <a:gd name="connsiteY4" fmla="*/ 1531865 h 1531865"/>
                <a:gd name="connsiteX0" fmla="*/ 226659 w 973412"/>
                <a:gd name="connsiteY0" fmla="*/ 1281608 h 1531865"/>
                <a:gd name="connsiteX1" fmla="*/ 0 w 973412"/>
                <a:gd name="connsiteY1" fmla="*/ 0 h 1531865"/>
                <a:gd name="connsiteX2" fmla="*/ 973412 w 973412"/>
                <a:gd name="connsiteY2" fmla="*/ 0 h 1531865"/>
                <a:gd name="connsiteX3" fmla="*/ 362673 w 973412"/>
                <a:gd name="connsiteY3" fmla="*/ 1531865 h 1531865"/>
                <a:gd name="connsiteX4" fmla="*/ 226659 w 973412"/>
                <a:gd name="connsiteY4" fmla="*/ 1281608 h 1531865"/>
                <a:gd name="connsiteX0" fmla="*/ 0 w 746753"/>
                <a:gd name="connsiteY0" fmla="*/ 1300858 h 1551115"/>
                <a:gd name="connsiteX1" fmla="*/ 119851 w 746753"/>
                <a:gd name="connsiteY1" fmla="*/ 0 h 1551115"/>
                <a:gd name="connsiteX2" fmla="*/ 746753 w 746753"/>
                <a:gd name="connsiteY2" fmla="*/ 19250 h 1551115"/>
                <a:gd name="connsiteX3" fmla="*/ 136014 w 746753"/>
                <a:gd name="connsiteY3" fmla="*/ 1551115 h 1551115"/>
                <a:gd name="connsiteX4" fmla="*/ 0 w 746753"/>
                <a:gd name="connsiteY4" fmla="*/ 1300858 h 1551115"/>
                <a:gd name="connsiteX0" fmla="*/ 0 w 554247"/>
                <a:gd name="connsiteY0" fmla="*/ 1300858 h 1551115"/>
                <a:gd name="connsiteX1" fmla="*/ 119851 w 554247"/>
                <a:gd name="connsiteY1" fmla="*/ 0 h 1551115"/>
                <a:gd name="connsiteX2" fmla="*/ 554247 w 554247"/>
                <a:gd name="connsiteY2" fmla="*/ 28876 h 1551115"/>
                <a:gd name="connsiteX3" fmla="*/ 136014 w 554247"/>
                <a:gd name="connsiteY3" fmla="*/ 1551115 h 1551115"/>
                <a:gd name="connsiteX4" fmla="*/ 0 w 554247"/>
                <a:gd name="connsiteY4" fmla="*/ 1300858 h 155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4247" h="1551115">
                  <a:moveTo>
                    <a:pt x="0" y="1300858"/>
                  </a:moveTo>
                  <a:lnTo>
                    <a:pt x="119851" y="0"/>
                  </a:lnTo>
                  <a:lnTo>
                    <a:pt x="554247" y="28876"/>
                  </a:lnTo>
                  <a:lnTo>
                    <a:pt x="136014" y="1551115"/>
                  </a:lnTo>
                  <a:lnTo>
                    <a:pt x="0" y="130085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4510F2-8802-9441-97B4-38A05F47C556}"/>
                </a:ext>
              </a:extLst>
            </p:cNvPr>
            <p:cNvSpPr/>
            <p:nvPr/>
          </p:nvSpPr>
          <p:spPr>
            <a:xfrm>
              <a:off x="3496617" y="439833"/>
              <a:ext cx="3940713" cy="61460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9022954" y="62790"/>
            <a:ext cx="752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9078510" y="643297"/>
            <a:ext cx="76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9864035" y="626069"/>
            <a:ext cx="830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9323181" y="1045358"/>
            <a:ext cx="452209" cy="549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10131906" y="1027708"/>
            <a:ext cx="452209" cy="549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3ADD9F-27F4-FE4F-A617-3DAA7DA113B0}"/>
              </a:ext>
            </a:extLst>
          </p:cNvPr>
          <p:cNvSpPr txBox="1"/>
          <p:nvPr/>
        </p:nvSpPr>
        <p:spPr>
          <a:xfrm>
            <a:off x="521653" y="643296"/>
            <a:ext cx="5877856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Let’s say our data has 1,000 rows</a:t>
            </a: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And that we want to predict </a:t>
            </a:r>
            <a:r>
              <a:rPr lang="en-US" sz="24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8570044" y="1027708"/>
            <a:ext cx="452209" cy="549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30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45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19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44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36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13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28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35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17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8398822" y="643296"/>
            <a:ext cx="684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8489482" y="941611"/>
            <a:ext cx="1942711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eft Brace 20">
            <a:extLst>
              <a:ext uri="{FF2B5EF4-FFF2-40B4-BE49-F238E27FC236}">
                <a16:creationId xmlns:a16="http://schemas.microsoft.com/office/drawing/2014/main" id="{8778E932-B648-CC46-8EE9-8018AC139154}"/>
              </a:ext>
            </a:extLst>
          </p:cNvPr>
          <p:cNvSpPr/>
          <p:nvPr/>
        </p:nvSpPr>
        <p:spPr>
          <a:xfrm>
            <a:off x="7285899" y="622476"/>
            <a:ext cx="570900" cy="5857231"/>
          </a:xfrm>
          <a:prstGeom prst="leftBrace">
            <a:avLst>
              <a:gd name="adj1" fmla="val 58386"/>
              <a:gd name="adj2" fmla="val 50000"/>
            </a:avLst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BE1B37-9404-3A4D-8CCF-04BE780F4F1C}"/>
              </a:ext>
            </a:extLst>
          </p:cNvPr>
          <p:cNvSpPr/>
          <p:nvPr/>
        </p:nvSpPr>
        <p:spPr>
          <a:xfrm>
            <a:off x="6260658" y="3361850"/>
            <a:ext cx="782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1,000</a:t>
            </a:r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E304FE5-1A1F-6241-B968-72EDB1A68FEC}"/>
              </a:ext>
            </a:extLst>
          </p:cNvPr>
          <p:cNvGrpSpPr/>
          <p:nvPr/>
        </p:nvGrpSpPr>
        <p:grpSpPr>
          <a:xfrm>
            <a:off x="10851984" y="551105"/>
            <a:ext cx="937912" cy="6022807"/>
            <a:chOff x="3496617" y="439833"/>
            <a:chExt cx="4536479" cy="6146002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32728945-9BCA-6C4F-9A80-43EB93653DAE}"/>
                </a:ext>
              </a:extLst>
            </p:cNvPr>
            <p:cNvSpPr/>
            <p:nvPr/>
          </p:nvSpPr>
          <p:spPr>
            <a:xfrm flipH="1">
              <a:off x="6432792" y="527982"/>
              <a:ext cx="1416196" cy="1130368"/>
            </a:xfrm>
            <a:custGeom>
              <a:avLst/>
              <a:gdLst>
                <a:gd name="connsiteX0" fmla="*/ 0 w 1792162"/>
                <a:gd name="connsiteY0" fmla="*/ 1114519 h 1114519"/>
                <a:gd name="connsiteX1" fmla="*/ 511219 w 1792162"/>
                <a:gd name="connsiteY1" fmla="*/ 0 h 1114519"/>
                <a:gd name="connsiteX2" fmla="*/ 1792162 w 1792162"/>
                <a:gd name="connsiteY2" fmla="*/ 0 h 1114519"/>
                <a:gd name="connsiteX3" fmla="*/ 1280943 w 1792162"/>
                <a:gd name="connsiteY3" fmla="*/ 1114519 h 1114519"/>
                <a:gd name="connsiteX4" fmla="*/ 0 w 1792162"/>
                <a:gd name="connsiteY4" fmla="*/ 1114519 h 1114519"/>
                <a:gd name="connsiteX0" fmla="*/ 0 w 1513029"/>
                <a:gd name="connsiteY0" fmla="*/ 1124144 h 1124144"/>
                <a:gd name="connsiteX1" fmla="*/ 232086 w 1513029"/>
                <a:gd name="connsiteY1" fmla="*/ 0 h 1124144"/>
                <a:gd name="connsiteX2" fmla="*/ 1513029 w 1513029"/>
                <a:gd name="connsiteY2" fmla="*/ 0 h 1124144"/>
                <a:gd name="connsiteX3" fmla="*/ 1001810 w 1513029"/>
                <a:gd name="connsiteY3" fmla="*/ 1114519 h 1124144"/>
                <a:gd name="connsiteX4" fmla="*/ 0 w 1513029"/>
                <a:gd name="connsiteY4" fmla="*/ 1124144 h 1124144"/>
                <a:gd name="connsiteX0" fmla="*/ 0 w 1001810"/>
                <a:gd name="connsiteY0" fmla="*/ 1124144 h 1124144"/>
                <a:gd name="connsiteX1" fmla="*/ 232086 w 1001810"/>
                <a:gd name="connsiteY1" fmla="*/ 0 h 1124144"/>
                <a:gd name="connsiteX2" fmla="*/ 906638 w 1001810"/>
                <a:gd name="connsiteY2" fmla="*/ 394636 h 1124144"/>
                <a:gd name="connsiteX3" fmla="*/ 1001810 w 1001810"/>
                <a:gd name="connsiteY3" fmla="*/ 1114519 h 1124144"/>
                <a:gd name="connsiteX4" fmla="*/ 0 w 1001810"/>
                <a:gd name="connsiteY4" fmla="*/ 1124144 h 1124144"/>
                <a:gd name="connsiteX0" fmla="*/ 0 w 906638"/>
                <a:gd name="connsiteY0" fmla="*/ 1124144 h 1153020"/>
                <a:gd name="connsiteX1" fmla="*/ 232086 w 906638"/>
                <a:gd name="connsiteY1" fmla="*/ 0 h 1153020"/>
                <a:gd name="connsiteX2" fmla="*/ 906638 w 906638"/>
                <a:gd name="connsiteY2" fmla="*/ 394636 h 1153020"/>
                <a:gd name="connsiteX3" fmla="*/ 674551 w 906638"/>
                <a:gd name="connsiteY3" fmla="*/ 1153020 h 1153020"/>
                <a:gd name="connsiteX4" fmla="*/ 0 w 906638"/>
                <a:gd name="connsiteY4" fmla="*/ 1124144 h 115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638" h="1153020">
                  <a:moveTo>
                    <a:pt x="0" y="1124144"/>
                  </a:moveTo>
                  <a:lnTo>
                    <a:pt x="232086" y="0"/>
                  </a:lnTo>
                  <a:lnTo>
                    <a:pt x="906638" y="394636"/>
                  </a:lnTo>
                  <a:lnTo>
                    <a:pt x="674551" y="1153020"/>
                  </a:lnTo>
                  <a:lnTo>
                    <a:pt x="0" y="1124144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Parallelogram 4">
              <a:extLst>
                <a:ext uri="{FF2B5EF4-FFF2-40B4-BE49-F238E27FC236}">
                  <a16:creationId xmlns:a16="http://schemas.microsoft.com/office/drawing/2014/main" id="{4C12A59F-EE23-2F4D-B17D-34B91655A197}"/>
                </a:ext>
              </a:extLst>
            </p:cNvPr>
            <p:cNvSpPr/>
            <p:nvPr/>
          </p:nvSpPr>
          <p:spPr>
            <a:xfrm>
              <a:off x="7167345" y="5242307"/>
              <a:ext cx="865751" cy="1178253"/>
            </a:xfrm>
            <a:custGeom>
              <a:avLst/>
              <a:gdLst>
                <a:gd name="connsiteX0" fmla="*/ 0 w 1584151"/>
                <a:gd name="connsiteY0" fmla="*/ 1531865 h 1531865"/>
                <a:gd name="connsiteX1" fmla="*/ 610739 w 1584151"/>
                <a:gd name="connsiteY1" fmla="*/ 0 h 1531865"/>
                <a:gd name="connsiteX2" fmla="*/ 1584151 w 1584151"/>
                <a:gd name="connsiteY2" fmla="*/ 0 h 1531865"/>
                <a:gd name="connsiteX3" fmla="*/ 973412 w 1584151"/>
                <a:gd name="connsiteY3" fmla="*/ 1531865 h 1531865"/>
                <a:gd name="connsiteX4" fmla="*/ 0 w 1584151"/>
                <a:gd name="connsiteY4" fmla="*/ 1531865 h 1531865"/>
                <a:gd name="connsiteX0" fmla="*/ 226659 w 973412"/>
                <a:gd name="connsiteY0" fmla="*/ 1281608 h 1531865"/>
                <a:gd name="connsiteX1" fmla="*/ 0 w 973412"/>
                <a:gd name="connsiteY1" fmla="*/ 0 h 1531865"/>
                <a:gd name="connsiteX2" fmla="*/ 973412 w 973412"/>
                <a:gd name="connsiteY2" fmla="*/ 0 h 1531865"/>
                <a:gd name="connsiteX3" fmla="*/ 362673 w 973412"/>
                <a:gd name="connsiteY3" fmla="*/ 1531865 h 1531865"/>
                <a:gd name="connsiteX4" fmla="*/ 226659 w 973412"/>
                <a:gd name="connsiteY4" fmla="*/ 1281608 h 1531865"/>
                <a:gd name="connsiteX0" fmla="*/ 0 w 746753"/>
                <a:gd name="connsiteY0" fmla="*/ 1300858 h 1551115"/>
                <a:gd name="connsiteX1" fmla="*/ 119851 w 746753"/>
                <a:gd name="connsiteY1" fmla="*/ 0 h 1551115"/>
                <a:gd name="connsiteX2" fmla="*/ 746753 w 746753"/>
                <a:gd name="connsiteY2" fmla="*/ 19250 h 1551115"/>
                <a:gd name="connsiteX3" fmla="*/ 136014 w 746753"/>
                <a:gd name="connsiteY3" fmla="*/ 1551115 h 1551115"/>
                <a:gd name="connsiteX4" fmla="*/ 0 w 746753"/>
                <a:gd name="connsiteY4" fmla="*/ 1300858 h 1551115"/>
                <a:gd name="connsiteX0" fmla="*/ 0 w 554247"/>
                <a:gd name="connsiteY0" fmla="*/ 1300858 h 1551115"/>
                <a:gd name="connsiteX1" fmla="*/ 119851 w 554247"/>
                <a:gd name="connsiteY1" fmla="*/ 0 h 1551115"/>
                <a:gd name="connsiteX2" fmla="*/ 554247 w 554247"/>
                <a:gd name="connsiteY2" fmla="*/ 28876 h 1551115"/>
                <a:gd name="connsiteX3" fmla="*/ 136014 w 554247"/>
                <a:gd name="connsiteY3" fmla="*/ 1551115 h 1551115"/>
                <a:gd name="connsiteX4" fmla="*/ 0 w 554247"/>
                <a:gd name="connsiteY4" fmla="*/ 1300858 h 155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4247" h="1551115">
                  <a:moveTo>
                    <a:pt x="0" y="1300858"/>
                  </a:moveTo>
                  <a:lnTo>
                    <a:pt x="119851" y="0"/>
                  </a:lnTo>
                  <a:lnTo>
                    <a:pt x="554247" y="28876"/>
                  </a:lnTo>
                  <a:lnTo>
                    <a:pt x="136014" y="1551115"/>
                  </a:lnTo>
                  <a:lnTo>
                    <a:pt x="0" y="130085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F2776D6-5969-0049-85AC-F3A28F6B51F4}"/>
                </a:ext>
              </a:extLst>
            </p:cNvPr>
            <p:cNvSpPr/>
            <p:nvPr/>
          </p:nvSpPr>
          <p:spPr>
            <a:xfrm>
              <a:off x="3496617" y="439833"/>
              <a:ext cx="3940712" cy="61460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1257A1F-A21E-8749-A787-C45BB75C793A}"/>
              </a:ext>
            </a:extLst>
          </p:cNvPr>
          <p:cNvSpPr/>
          <p:nvPr/>
        </p:nvSpPr>
        <p:spPr>
          <a:xfrm>
            <a:off x="10976450" y="606565"/>
            <a:ext cx="595271" cy="5879902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25C8E2-A1F5-6F4D-B1E3-7F578BFA840E}"/>
              </a:ext>
            </a:extLst>
          </p:cNvPr>
          <p:cNvSpPr txBox="1"/>
          <p:nvPr/>
        </p:nvSpPr>
        <p:spPr>
          <a:xfrm>
            <a:off x="11107429" y="1025513"/>
            <a:ext cx="452209" cy="549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68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61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36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80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68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55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92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78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BBC43BA-7DE9-7242-A9C8-0AB10F1DE7FE}"/>
              </a:ext>
            </a:extLst>
          </p:cNvPr>
          <p:cNvCxnSpPr>
            <a:cxnSpLocks/>
          </p:cNvCxnSpPr>
          <p:nvPr/>
        </p:nvCxnSpPr>
        <p:spPr>
          <a:xfrm>
            <a:off x="10976450" y="941611"/>
            <a:ext cx="610672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10847872" y="637487"/>
            <a:ext cx="818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71859B-4749-8740-95DB-694C23EB4265}"/>
              </a:ext>
            </a:extLst>
          </p:cNvPr>
          <p:cNvSpPr txBox="1"/>
          <p:nvPr/>
        </p:nvSpPr>
        <p:spPr>
          <a:xfrm>
            <a:off x="10907065" y="87748"/>
            <a:ext cx="752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1183451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AD72E6D-CCF7-A246-9CCA-6E1610BD1462}"/>
              </a:ext>
            </a:extLst>
          </p:cNvPr>
          <p:cNvGrpSpPr/>
          <p:nvPr/>
        </p:nvGrpSpPr>
        <p:grpSpPr>
          <a:xfrm>
            <a:off x="8269816" y="535113"/>
            <a:ext cx="2670815" cy="6022807"/>
            <a:chOff x="3496617" y="439833"/>
            <a:chExt cx="4547777" cy="6146002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48BA96C-C7C6-0945-8069-F45EDDED3756}"/>
                </a:ext>
              </a:extLst>
            </p:cNvPr>
            <p:cNvSpPr/>
            <p:nvPr/>
          </p:nvSpPr>
          <p:spPr>
            <a:xfrm flipH="1">
              <a:off x="6344226" y="456184"/>
              <a:ext cx="1416197" cy="1130368"/>
            </a:xfrm>
            <a:custGeom>
              <a:avLst/>
              <a:gdLst>
                <a:gd name="connsiteX0" fmla="*/ 0 w 1792162"/>
                <a:gd name="connsiteY0" fmla="*/ 1114519 h 1114519"/>
                <a:gd name="connsiteX1" fmla="*/ 511219 w 1792162"/>
                <a:gd name="connsiteY1" fmla="*/ 0 h 1114519"/>
                <a:gd name="connsiteX2" fmla="*/ 1792162 w 1792162"/>
                <a:gd name="connsiteY2" fmla="*/ 0 h 1114519"/>
                <a:gd name="connsiteX3" fmla="*/ 1280943 w 1792162"/>
                <a:gd name="connsiteY3" fmla="*/ 1114519 h 1114519"/>
                <a:gd name="connsiteX4" fmla="*/ 0 w 1792162"/>
                <a:gd name="connsiteY4" fmla="*/ 1114519 h 1114519"/>
                <a:gd name="connsiteX0" fmla="*/ 0 w 1513029"/>
                <a:gd name="connsiteY0" fmla="*/ 1124144 h 1124144"/>
                <a:gd name="connsiteX1" fmla="*/ 232086 w 1513029"/>
                <a:gd name="connsiteY1" fmla="*/ 0 h 1124144"/>
                <a:gd name="connsiteX2" fmla="*/ 1513029 w 1513029"/>
                <a:gd name="connsiteY2" fmla="*/ 0 h 1124144"/>
                <a:gd name="connsiteX3" fmla="*/ 1001810 w 1513029"/>
                <a:gd name="connsiteY3" fmla="*/ 1114519 h 1124144"/>
                <a:gd name="connsiteX4" fmla="*/ 0 w 1513029"/>
                <a:gd name="connsiteY4" fmla="*/ 1124144 h 1124144"/>
                <a:gd name="connsiteX0" fmla="*/ 0 w 1001810"/>
                <a:gd name="connsiteY0" fmla="*/ 1124144 h 1124144"/>
                <a:gd name="connsiteX1" fmla="*/ 232086 w 1001810"/>
                <a:gd name="connsiteY1" fmla="*/ 0 h 1124144"/>
                <a:gd name="connsiteX2" fmla="*/ 906638 w 1001810"/>
                <a:gd name="connsiteY2" fmla="*/ 394636 h 1124144"/>
                <a:gd name="connsiteX3" fmla="*/ 1001810 w 1001810"/>
                <a:gd name="connsiteY3" fmla="*/ 1114519 h 1124144"/>
                <a:gd name="connsiteX4" fmla="*/ 0 w 1001810"/>
                <a:gd name="connsiteY4" fmla="*/ 1124144 h 1124144"/>
                <a:gd name="connsiteX0" fmla="*/ 0 w 906638"/>
                <a:gd name="connsiteY0" fmla="*/ 1124144 h 1153020"/>
                <a:gd name="connsiteX1" fmla="*/ 232086 w 906638"/>
                <a:gd name="connsiteY1" fmla="*/ 0 h 1153020"/>
                <a:gd name="connsiteX2" fmla="*/ 906638 w 906638"/>
                <a:gd name="connsiteY2" fmla="*/ 394636 h 1153020"/>
                <a:gd name="connsiteX3" fmla="*/ 674551 w 906638"/>
                <a:gd name="connsiteY3" fmla="*/ 1153020 h 1153020"/>
                <a:gd name="connsiteX4" fmla="*/ 0 w 906638"/>
                <a:gd name="connsiteY4" fmla="*/ 1124144 h 115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638" h="1153020">
                  <a:moveTo>
                    <a:pt x="0" y="1124144"/>
                  </a:moveTo>
                  <a:lnTo>
                    <a:pt x="232086" y="0"/>
                  </a:lnTo>
                  <a:lnTo>
                    <a:pt x="906638" y="394636"/>
                  </a:lnTo>
                  <a:lnTo>
                    <a:pt x="674551" y="1153020"/>
                  </a:lnTo>
                  <a:lnTo>
                    <a:pt x="0" y="1124144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10557F2F-961C-F94D-A135-ED448A9761C8}"/>
                </a:ext>
              </a:extLst>
            </p:cNvPr>
            <p:cNvSpPr/>
            <p:nvPr/>
          </p:nvSpPr>
          <p:spPr>
            <a:xfrm>
              <a:off x="7178642" y="5367820"/>
              <a:ext cx="865752" cy="1178253"/>
            </a:xfrm>
            <a:custGeom>
              <a:avLst/>
              <a:gdLst>
                <a:gd name="connsiteX0" fmla="*/ 0 w 1584151"/>
                <a:gd name="connsiteY0" fmla="*/ 1531865 h 1531865"/>
                <a:gd name="connsiteX1" fmla="*/ 610739 w 1584151"/>
                <a:gd name="connsiteY1" fmla="*/ 0 h 1531865"/>
                <a:gd name="connsiteX2" fmla="*/ 1584151 w 1584151"/>
                <a:gd name="connsiteY2" fmla="*/ 0 h 1531865"/>
                <a:gd name="connsiteX3" fmla="*/ 973412 w 1584151"/>
                <a:gd name="connsiteY3" fmla="*/ 1531865 h 1531865"/>
                <a:gd name="connsiteX4" fmla="*/ 0 w 1584151"/>
                <a:gd name="connsiteY4" fmla="*/ 1531865 h 1531865"/>
                <a:gd name="connsiteX0" fmla="*/ 226659 w 973412"/>
                <a:gd name="connsiteY0" fmla="*/ 1281608 h 1531865"/>
                <a:gd name="connsiteX1" fmla="*/ 0 w 973412"/>
                <a:gd name="connsiteY1" fmla="*/ 0 h 1531865"/>
                <a:gd name="connsiteX2" fmla="*/ 973412 w 973412"/>
                <a:gd name="connsiteY2" fmla="*/ 0 h 1531865"/>
                <a:gd name="connsiteX3" fmla="*/ 362673 w 973412"/>
                <a:gd name="connsiteY3" fmla="*/ 1531865 h 1531865"/>
                <a:gd name="connsiteX4" fmla="*/ 226659 w 973412"/>
                <a:gd name="connsiteY4" fmla="*/ 1281608 h 1531865"/>
                <a:gd name="connsiteX0" fmla="*/ 0 w 746753"/>
                <a:gd name="connsiteY0" fmla="*/ 1300858 h 1551115"/>
                <a:gd name="connsiteX1" fmla="*/ 119851 w 746753"/>
                <a:gd name="connsiteY1" fmla="*/ 0 h 1551115"/>
                <a:gd name="connsiteX2" fmla="*/ 746753 w 746753"/>
                <a:gd name="connsiteY2" fmla="*/ 19250 h 1551115"/>
                <a:gd name="connsiteX3" fmla="*/ 136014 w 746753"/>
                <a:gd name="connsiteY3" fmla="*/ 1551115 h 1551115"/>
                <a:gd name="connsiteX4" fmla="*/ 0 w 746753"/>
                <a:gd name="connsiteY4" fmla="*/ 1300858 h 1551115"/>
                <a:gd name="connsiteX0" fmla="*/ 0 w 554247"/>
                <a:gd name="connsiteY0" fmla="*/ 1300858 h 1551115"/>
                <a:gd name="connsiteX1" fmla="*/ 119851 w 554247"/>
                <a:gd name="connsiteY1" fmla="*/ 0 h 1551115"/>
                <a:gd name="connsiteX2" fmla="*/ 554247 w 554247"/>
                <a:gd name="connsiteY2" fmla="*/ 28876 h 1551115"/>
                <a:gd name="connsiteX3" fmla="*/ 136014 w 554247"/>
                <a:gd name="connsiteY3" fmla="*/ 1551115 h 1551115"/>
                <a:gd name="connsiteX4" fmla="*/ 0 w 554247"/>
                <a:gd name="connsiteY4" fmla="*/ 1300858 h 155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4247" h="1551115">
                  <a:moveTo>
                    <a:pt x="0" y="1300858"/>
                  </a:moveTo>
                  <a:lnTo>
                    <a:pt x="119851" y="0"/>
                  </a:lnTo>
                  <a:lnTo>
                    <a:pt x="554247" y="28876"/>
                  </a:lnTo>
                  <a:lnTo>
                    <a:pt x="136014" y="1551115"/>
                  </a:lnTo>
                  <a:lnTo>
                    <a:pt x="0" y="130085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4510F2-8802-9441-97B4-38A05F47C556}"/>
                </a:ext>
              </a:extLst>
            </p:cNvPr>
            <p:cNvSpPr/>
            <p:nvPr/>
          </p:nvSpPr>
          <p:spPr>
            <a:xfrm>
              <a:off x="3496617" y="439833"/>
              <a:ext cx="3940713" cy="61460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9022954" y="62790"/>
            <a:ext cx="752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9078510" y="643297"/>
            <a:ext cx="76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9864035" y="626069"/>
            <a:ext cx="830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9323181" y="1045358"/>
            <a:ext cx="452209" cy="549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10131906" y="1027708"/>
            <a:ext cx="452209" cy="549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3ADD9F-27F4-FE4F-A617-3DAA7DA113B0}"/>
              </a:ext>
            </a:extLst>
          </p:cNvPr>
          <p:cNvSpPr txBox="1"/>
          <p:nvPr/>
        </p:nvSpPr>
        <p:spPr>
          <a:xfrm>
            <a:off x="521653" y="643296"/>
            <a:ext cx="5877856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Let’s say our data has 1,000 rows</a:t>
            </a: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And that we want to predict </a:t>
            </a:r>
            <a:r>
              <a:rPr lang="en-US" sz="2400" b="1" dirty="0">
                <a:latin typeface="Avenir Next" panose="020B0503020202020204" pitchFamily="34" charset="0"/>
              </a:rPr>
              <a:t>Temp</a:t>
            </a: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Avenir Next" panose="020B0503020202020204" pitchFamily="34" charset="0"/>
              </a:rPr>
              <a:t>Which data should we use? All of it?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endParaRPr lang="en-US" sz="2400" b="1" dirty="0">
              <a:latin typeface="Avenir Next" panose="020B05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8570044" y="1027708"/>
            <a:ext cx="452209" cy="549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30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45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19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44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36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13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28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35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17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8398822" y="643296"/>
            <a:ext cx="684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8489482" y="941611"/>
            <a:ext cx="1942711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eft Brace 20">
            <a:extLst>
              <a:ext uri="{FF2B5EF4-FFF2-40B4-BE49-F238E27FC236}">
                <a16:creationId xmlns:a16="http://schemas.microsoft.com/office/drawing/2014/main" id="{8778E932-B648-CC46-8EE9-8018AC139154}"/>
              </a:ext>
            </a:extLst>
          </p:cNvPr>
          <p:cNvSpPr/>
          <p:nvPr/>
        </p:nvSpPr>
        <p:spPr>
          <a:xfrm>
            <a:off x="7285899" y="622476"/>
            <a:ext cx="570900" cy="5857231"/>
          </a:xfrm>
          <a:prstGeom prst="leftBrace">
            <a:avLst>
              <a:gd name="adj1" fmla="val 58386"/>
              <a:gd name="adj2" fmla="val 50000"/>
            </a:avLst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E304FE5-1A1F-6241-B968-72EDB1A68FEC}"/>
              </a:ext>
            </a:extLst>
          </p:cNvPr>
          <p:cNvGrpSpPr/>
          <p:nvPr/>
        </p:nvGrpSpPr>
        <p:grpSpPr>
          <a:xfrm>
            <a:off x="10851984" y="551105"/>
            <a:ext cx="937912" cy="6022807"/>
            <a:chOff x="3496617" y="439833"/>
            <a:chExt cx="4536479" cy="6146002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32728945-9BCA-6C4F-9A80-43EB93653DAE}"/>
                </a:ext>
              </a:extLst>
            </p:cNvPr>
            <p:cNvSpPr/>
            <p:nvPr/>
          </p:nvSpPr>
          <p:spPr>
            <a:xfrm flipH="1">
              <a:off x="6432792" y="527982"/>
              <a:ext cx="1416196" cy="1130368"/>
            </a:xfrm>
            <a:custGeom>
              <a:avLst/>
              <a:gdLst>
                <a:gd name="connsiteX0" fmla="*/ 0 w 1792162"/>
                <a:gd name="connsiteY0" fmla="*/ 1114519 h 1114519"/>
                <a:gd name="connsiteX1" fmla="*/ 511219 w 1792162"/>
                <a:gd name="connsiteY1" fmla="*/ 0 h 1114519"/>
                <a:gd name="connsiteX2" fmla="*/ 1792162 w 1792162"/>
                <a:gd name="connsiteY2" fmla="*/ 0 h 1114519"/>
                <a:gd name="connsiteX3" fmla="*/ 1280943 w 1792162"/>
                <a:gd name="connsiteY3" fmla="*/ 1114519 h 1114519"/>
                <a:gd name="connsiteX4" fmla="*/ 0 w 1792162"/>
                <a:gd name="connsiteY4" fmla="*/ 1114519 h 1114519"/>
                <a:gd name="connsiteX0" fmla="*/ 0 w 1513029"/>
                <a:gd name="connsiteY0" fmla="*/ 1124144 h 1124144"/>
                <a:gd name="connsiteX1" fmla="*/ 232086 w 1513029"/>
                <a:gd name="connsiteY1" fmla="*/ 0 h 1124144"/>
                <a:gd name="connsiteX2" fmla="*/ 1513029 w 1513029"/>
                <a:gd name="connsiteY2" fmla="*/ 0 h 1124144"/>
                <a:gd name="connsiteX3" fmla="*/ 1001810 w 1513029"/>
                <a:gd name="connsiteY3" fmla="*/ 1114519 h 1124144"/>
                <a:gd name="connsiteX4" fmla="*/ 0 w 1513029"/>
                <a:gd name="connsiteY4" fmla="*/ 1124144 h 1124144"/>
                <a:gd name="connsiteX0" fmla="*/ 0 w 1001810"/>
                <a:gd name="connsiteY0" fmla="*/ 1124144 h 1124144"/>
                <a:gd name="connsiteX1" fmla="*/ 232086 w 1001810"/>
                <a:gd name="connsiteY1" fmla="*/ 0 h 1124144"/>
                <a:gd name="connsiteX2" fmla="*/ 906638 w 1001810"/>
                <a:gd name="connsiteY2" fmla="*/ 394636 h 1124144"/>
                <a:gd name="connsiteX3" fmla="*/ 1001810 w 1001810"/>
                <a:gd name="connsiteY3" fmla="*/ 1114519 h 1124144"/>
                <a:gd name="connsiteX4" fmla="*/ 0 w 1001810"/>
                <a:gd name="connsiteY4" fmla="*/ 1124144 h 1124144"/>
                <a:gd name="connsiteX0" fmla="*/ 0 w 906638"/>
                <a:gd name="connsiteY0" fmla="*/ 1124144 h 1153020"/>
                <a:gd name="connsiteX1" fmla="*/ 232086 w 906638"/>
                <a:gd name="connsiteY1" fmla="*/ 0 h 1153020"/>
                <a:gd name="connsiteX2" fmla="*/ 906638 w 906638"/>
                <a:gd name="connsiteY2" fmla="*/ 394636 h 1153020"/>
                <a:gd name="connsiteX3" fmla="*/ 674551 w 906638"/>
                <a:gd name="connsiteY3" fmla="*/ 1153020 h 1153020"/>
                <a:gd name="connsiteX4" fmla="*/ 0 w 906638"/>
                <a:gd name="connsiteY4" fmla="*/ 1124144 h 115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638" h="1153020">
                  <a:moveTo>
                    <a:pt x="0" y="1124144"/>
                  </a:moveTo>
                  <a:lnTo>
                    <a:pt x="232086" y="0"/>
                  </a:lnTo>
                  <a:lnTo>
                    <a:pt x="906638" y="394636"/>
                  </a:lnTo>
                  <a:lnTo>
                    <a:pt x="674551" y="1153020"/>
                  </a:lnTo>
                  <a:lnTo>
                    <a:pt x="0" y="1124144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Parallelogram 4">
              <a:extLst>
                <a:ext uri="{FF2B5EF4-FFF2-40B4-BE49-F238E27FC236}">
                  <a16:creationId xmlns:a16="http://schemas.microsoft.com/office/drawing/2014/main" id="{4C12A59F-EE23-2F4D-B17D-34B91655A197}"/>
                </a:ext>
              </a:extLst>
            </p:cNvPr>
            <p:cNvSpPr/>
            <p:nvPr/>
          </p:nvSpPr>
          <p:spPr>
            <a:xfrm>
              <a:off x="7167345" y="5242307"/>
              <a:ext cx="865751" cy="1178253"/>
            </a:xfrm>
            <a:custGeom>
              <a:avLst/>
              <a:gdLst>
                <a:gd name="connsiteX0" fmla="*/ 0 w 1584151"/>
                <a:gd name="connsiteY0" fmla="*/ 1531865 h 1531865"/>
                <a:gd name="connsiteX1" fmla="*/ 610739 w 1584151"/>
                <a:gd name="connsiteY1" fmla="*/ 0 h 1531865"/>
                <a:gd name="connsiteX2" fmla="*/ 1584151 w 1584151"/>
                <a:gd name="connsiteY2" fmla="*/ 0 h 1531865"/>
                <a:gd name="connsiteX3" fmla="*/ 973412 w 1584151"/>
                <a:gd name="connsiteY3" fmla="*/ 1531865 h 1531865"/>
                <a:gd name="connsiteX4" fmla="*/ 0 w 1584151"/>
                <a:gd name="connsiteY4" fmla="*/ 1531865 h 1531865"/>
                <a:gd name="connsiteX0" fmla="*/ 226659 w 973412"/>
                <a:gd name="connsiteY0" fmla="*/ 1281608 h 1531865"/>
                <a:gd name="connsiteX1" fmla="*/ 0 w 973412"/>
                <a:gd name="connsiteY1" fmla="*/ 0 h 1531865"/>
                <a:gd name="connsiteX2" fmla="*/ 973412 w 973412"/>
                <a:gd name="connsiteY2" fmla="*/ 0 h 1531865"/>
                <a:gd name="connsiteX3" fmla="*/ 362673 w 973412"/>
                <a:gd name="connsiteY3" fmla="*/ 1531865 h 1531865"/>
                <a:gd name="connsiteX4" fmla="*/ 226659 w 973412"/>
                <a:gd name="connsiteY4" fmla="*/ 1281608 h 1531865"/>
                <a:gd name="connsiteX0" fmla="*/ 0 w 746753"/>
                <a:gd name="connsiteY0" fmla="*/ 1300858 h 1551115"/>
                <a:gd name="connsiteX1" fmla="*/ 119851 w 746753"/>
                <a:gd name="connsiteY1" fmla="*/ 0 h 1551115"/>
                <a:gd name="connsiteX2" fmla="*/ 746753 w 746753"/>
                <a:gd name="connsiteY2" fmla="*/ 19250 h 1551115"/>
                <a:gd name="connsiteX3" fmla="*/ 136014 w 746753"/>
                <a:gd name="connsiteY3" fmla="*/ 1551115 h 1551115"/>
                <a:gd name="connsiteX4" fmla="*/ 0 w 746753"/>
                <a:gd name="connsiteY4" fmla="*/ 1300858 h 1551115"/>
                <a:gd name="connsiteX0" fmla="*/ 0 w 554247"/>
                <a:gd name="connsiteY0" fmla="*/ 1300858 h 1551115"/>
                <a:gd name="connsiteX1" fmla="*/ 119851 w 554247"/>
                <a:gd name="connsiteY1" fmla="*/ 0 h 1551115"/>
                <a:gd name="connsiteX2" fmla="*/ 554247 w 554247"/>
                <a:gd name="connsiteY2" fmla="*/ 28876 h 1551115"/>
                <a:gd name="connsiteX3" fmla="*/ 136014 w 554247"/>
                <a:gd name="connsiteY3" fmla="*/ 1551115 h 1551115"/>
                <a:gd name="connsiteX4" fmla="*/ 0 w 554247"/>
                <a:gd name="connsiteY4" fmla="*/ 1300858 h 155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4247" h="1551115">
                  <a:moveTo>
                    <a:pt x="0" y="1300858"/>
                  </a:moveTo>
                  <a:lnTo>
                    <a:pt x="119851" y="0"/>
                  </a:lnTo>
                  <a:lnTo>
                    <a:pt x="554247" y="28876"/>
                  </a:lnTo>
                  <a:lnTo>
                    <a:pt x="136014" y="1551115"/>
                  </a:lnTo>
                  <a:lnTo>
                    <a:pt x="0" y="130085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F2776D6-5969-0049-85AC-F3A28F6B51F4}"/>
                </a:ext>
              </a:extLst>
            </p:cNvPr>
            <p:cNvSpPr/>
            <p:nvPr/>
          </p:nvSpPr>
          <p:spPr>
            <a:xfrm>
              <a:off x="3496617" y="439833"/>
              <a:ext cx="3940712" cy="61460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1257A1F-A21E-8749-A787-C45BB75C793A}"/>
              </a:ext>
            </a:extLst>
          </p:cNvPr>
          <p:cNvSpPr/>
          <p:nvPr/>
        </p:nvSpPr>
        <p:spPr>
          <a:xfrm>
            <a:off x="10976450" y="606565"/>
            <a:ext cx="595271" cy="5879902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25C8E2-A1F5-6F4D-B1E3-7F578BFA840E}"/>
              </a:ext>
            </a:extLst>
          </p:cNvPr>
          <p:cNvSpPr txBox="1"/>
          <p:nvPr/>
        </p:nvSpPr>
        <p:spPr>
          <a:xfrm>
            <a:off x="11107429" y="1025513"/>
            <a:ext cx="452209" cy="549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68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61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36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80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68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55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92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78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BBC43BA-7DE9-7242-A9C8-0AB10F1DE7FE}"/>
              </a:ext>
            </a:extLst>
          </p:cNvPr>
          <p:cNvCxnSpPr>
            <a:cxnSpLocks/>
          </p:cNvCxnSpPr>
          <p:nvPr/>
        </p:nvCxnSpPr>
        <p:spPr>
          <a:xfrm>
            <a:off x="10976450" y="941611"/>
            <a:ext cx="610672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10847872" y="637487"/>
            <a:ext cx="818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71859B-4749-8740-95DB-694C23EB4265}"/>
              </a:ext>
            </a:extLst>
          </p:cNvPr>
          <p:cNvSpPr txBox="1"/>
          <p:nvPr/>
        </p:nvSpPr>
        <p:spPr>
          <a:xfrm>
            <a:off x="10907065" y="87748"/>
            <a:ext cx="752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63A854-4898-5049-A1B0-3E343DB825FF}"/>
              </a:ext>
            </a:extLst>
          </p:cNvPr>
          <p:cNvSpPr/>
          <p:nvPr/>
        </p:nvSpPr>
        <p:spPr>
          <a:xfrm rot="16200000">
            <a:off x="5803288" y="2964598"/>
            <a:ext cx="24420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B930A0"/>
                </a:solidFill>
                <a:latin typeface="Avenir Next" panose="020B0503020202020204" pitchFamily="34" charset="0"/>
              </a:rPr>
              <a:t>TRAINING</a:t>
            </a:r>
            <a:endParaRPr lang="en-US" sz="2800" dirty="0">
              <a:solidFill>
                <a:srgbClr val="B9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3076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AD72E6D-CCF7-A246-9CCA-6E1610BD1462}"/>
              </a:ext>
            </a:extLst>
          </p:cNvPr>
          <p:cNvGrpSpPr/>
          <p:nvPr/>
        </p:nvGrpSpPr>
        <p:grpSpPr>
          <a:xfrm>
            <a:off x="8269816" y="535113"/>
            <a:ext cx="2670815" cy="6022807"/>
            <a:chOff x="3496617" y="439833"/>
            <a:chExt cx="4547777" cy="6146002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48BA96C-C7C6-0945-8069-F45EDDED3756}"/>
                </a:ext>
              </a:extLst>
            </p:cNvPr>
            <p:cNvSpPr/>
            <p:nvPr/>
          </p:nvSpPr>
          <p:spPr>
            <a:xfrm flipH="1">
              <a:off x="6344226" y="456184"/>
              <a:ext cx="1416197" cy="1130368"/>
            </a:xfrm>
            <a:custGeom>
              <a:avLst/>
              <a:gdLst>
                <a:gd name="connsiteX0" fmla="*/ 0 w 1792162"/>
                <a:gd name="connsiteY0" fmla="*/ 1114519 h 1114519"/>
                <a:gd name="connsiteX1" fmla="*/ 511219 w 1792162"/>
                <a:gd name="connsiteY1" fmla="*/ 0 h 1114519"/>
                <a:gd name="connsiteX2" fmla="*/ 1792162 w 1792162"/>
                <a:gd name="connsiteY2" fmla="*/ 0 h 1114519"/>
                <a:gd name="connsiteX3" fmla="*/ 1280943 w 1792162"/>
                <a:gd name="connsiteY3" fmla="*/ 1114519 h 1114519"/>
                <a:gd name="connsiteX4" fmla="*/ 0 w 1792162"/>
                <a:gd name="connsiteY4" fmla="*/ 1114519 h 1114519"/>
                <a:gd name="connsiteX0" fmla="*/ 0 w 1513029"/>
                <a:gd name="connsiteY0" fmla="*/ 1124144 h 1124144"/>
                <a:gd name="connsiteX1" fmla="*/ 232086 w 1513029"/>
                <a:gd name="connsiteY1" fmla="*/ 0 h 1124144"/>
                <a:gd name="connsiteX2" fmla="*/ 1513029 w 1513029"/>
                <a:gd name="connsiteY2" fmla="*/ 0 h 1124144"/>
                <a:gd name="connsiteX3" fmla="*/ 1001810 w 1513029"/>
                <a:gd name="connsiteY3" fmla="*/ 1114519 h 1124144"/>
                <a:gd name="connsiteX4" fmla="*/ 0 w 1513029"/>
                <a:gd name="connsiteY4" fmla="*/ 1124144 h 1124144"/>
                <a:gd name="connsiteX0" fmla="*/ 0 w 1001810"/>
                <a:gd name="connsiteY0" fmla="*/ 1124144 h 1124144"/>
                <a:gd name="connsiteX1" fmla="*/ 232086 w 1001810"/>
                <a:gd name="connsiteY1" fmla="*/ 0 h 1124144"/>
                <a:gd name="connsiteX2" fmla="*/ 906638 w 1001810"/>
                <a:gd name="connsiteY2" fmla="*/ 394636 h 1124144"/>
                <a:gd name="connsiteX3" fmla="*/ 1001810 w 1001810"/>
                <a:gd name="connsiteY3" fmla="*/ 1114519 h 1124144"/>
                <a:gd name="connsiteX4" fmla="*/ 0 w 1001810"/>
                <a:gd name="connsiteY4" fmla="*/ 1124144 h 1124144"/>
                <a:gd name="connsiteX0" fmla="*/ 0 w 906638"/>
                <a:gd name="connsiteY0" fmla="*/ 1124144 h 1153020"/>
                <a:gd name="connsiteX1" fmla="*/ 232086 w 906638"/>
                <a:gd name="connsiteY1" fmla="*/ 0 h 1153020"/>
                <a:gd name="connsiteX2" fmla="*/ 906638 w 906638"/>
                <a:gd name="connsiteY2" fmla="*/ 394636 h 1153020"/>
                <a:gd name="connsiteX3" fmla="*/ 674551 w 906638"/>
                <a:gd name="connsiteY3" fmla="*/ 1153020 h 1153020"/>
                <a:gd name="connsiteX4" fmla="*/ 0 w 906638"/>
                <a:gd name="connsiteY4" fmla="*/ 1124144 h 115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638" h="1153020">
                  <a:moveTo>
                    <a:pt x="0" y="1124144"/>
                  </a:moveTo>
                  <a:lnTo>
                    <a:pt x="232086" y="0"/>
                  </a:lnTo>
                  <a:lnTo>
                    <a:pt x="906638" y="394636"/>
                  </a:lnTo>
                  <a:lnTo>
                    <a:pt x="674551" y="1153020"/>
                  </a:lnTo>
                  <a:lnTo>
                    <a:pt x="0" y="1124144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10557F2F-961C-F94D-A135-ED448A9761C8}"/>
                </a:ext>
              </a:extLst>
            </p:cNvPr>
            <p:cNvSpPr/>
            <p:nvPr/>
          </p:nvSpPr>
          <p:spPr>
            <a:xfrm>
              <a:off x="7178642" y="5367820"/>
              <a:ext cx="865752" cy="1178253"/>
            </a:xfrm>
            <a:custGeom>
              <a:avLst/>
              <a:gdLst>
                <a:gd name="connsiteX0" fmla="*/ 0 w 1584151"/>
                <a:gd name="connsiteY0" fmla="*/ 1531865 h 1531865"/>
                <a:gd name="connsiteX1" fmla="*/ 610739 w 1584151"/>
                <a:gd name="connsiteY1" fmla="*/ 0 h 1531865"/>
                <a:gd name="connsiteX2" fmla="*/ 1584151 w 1584151"/>
                <a:gd name="connsiteY2" fmla="*/ 0 h 1531865"/>
                <a:gd name="connsiteX3" fmla="*/ 973412 w 1584151"/>
                <a:gd name="connsiteY3" fmla="*/ 1531865 h 1531865"/>
                <a:gd name="connsiteX4" fmla="*/ 0 w 1584151"/>
                <a:gd name="connsiteY4" fmla="*/ 1531865 h 1531865"/>
                <a:gd name="connsiteX0" fmla="*/ 226659 w 973412"/>
                <a:gd name="connsiteY0" fmla="*/ 1281608 h 1531865"/>
                <a:gd name="connsiteX1" fmla="*/ 0 w 973412"/>
                <a:gd name="connsiteY1" fmla="*/ 0 h 1531865"/>
                <a:gd name="connsiteX2" fmla="*/ 973412 w 973412"/>
                <a:gd name="connsiteY2" fmla="*/ 0 h 1531865"/>
                <a:gd name="connsiteX3" fmla="*/ 362673 w 973412"/>
                <a:gd name="connsiteY3" fmla="*/ 1531865 h 1531865"/>
                <a:gd name="connsiteX4" fmla="*/ 226659 w 973412"/>
                <a:gd name="connsiteY4" fmla="*/ 1281608 h 1531865"/>
                <a:gd name="connsiteX0" fmla="*/ 0 w 746753"/>
                <a:gd name="connsiteY0" fmla="*/ 1300858 h 1551115"/>
                <a:gd name="connsiteX1" fmla="*/ 119851 w 746753"/>
                <a:gd name="connsiteY1" fmla="*/ 0 h 1551115"/>
                <a:gd name="connsiteX2" fmla="*/ 746753 w 746753"/>
                <a:gd name="connsiteY2" fmla="*/ 19250 h 1551115"/>
                <a:gd name="connsiteX3" fmla="*/ 136014 w 746753"/>
                <a:gd name="connsiteY3" fmla="*/ 1551115 h 1551115"/>
                <a:gd name="connsiteX4" fmla="*/ 0 w 746753"/>
                <a:gd name="connsiteY4" fmla="*/ 1300858 h 1551115"/>
                <a:gd name="connsiteX0" fmla="*/ 0 w 554247"/>
                <a:gd name="connsiteY0" fmla="*/ 1300858 h 1551115"/>
                <a:gd name="connsiteX1" fmla="*/ 119851 w 554247"/>
                <a:gd name="connsiteY1" fmla="*/ 0 h 1551115"/>
                <a:gd name="connsiteX2" fmla="*/ 554247 w 554247"/>
                <a:gd name="connsiteY2" fmla="*/ 28876 h 1551115"/>
                <a:gd name="connsiteX3" fmla="*/ 136014 w 554247"/>
                <a:gd name="connsiteY3" fmla="*/ 1551115 h 1551115"/>
                <a:gd name="connsiteX4" fmla="*/ 0 w 554247"/>
                <a:gd name="connsiteY4" fmla="*/ 1300858 h 155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4247" h="1551115">
                  <a:moveTo>
                    <a:pt x="0" y="1300858"/>
                  </a:moveTo>
                  <a:lnTo>
                    <a:pt x="119851" y="0"/>
                  </a:lnTo>
                  <a:lnTo>
                    <a:pt x="554247" y="28876"/>
                  </a:lnTo>
                  <a:lnTo>
                    <a:pt x="136014" y="1551115"/>
                  </a:lnTo>
                  <a:lnTo>
                    <a:pt x="0" y="130085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4510F2-8802-9441-97B4-38A05F47C556}"/>
                </a:ext>
              </a:extLst>
            </p:cNvPr>
            <p:cNvSpPr/>
            <p:nvPr/>
          </p:nvSpPr>
          <p:spPr>
            <a:xfrm>
              <a:off x="3496617" y="439833"/>
              <a:ext cx="3940713" cy="61460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9022954" y="62790"/>
            <a:ext cx="752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9078510" y="643297"/>
            <a:ext cx="76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9864035" y="626069"/>
            <a:ext cx="830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9323181" y="1045358"/>
            <a:ext cx="452209" cy="549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10131906" y="1027708"/>
            <a:ext cx="452209" cy="549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3ADD9F-27F4-FE4F-A617-3DAA7DA113B0}"/>
              </a:ext>
            </a:extLst>
          </p:cNvPr>
          <p:cNvSpPr txBox="1"/>
          <p:nvPr/>
        </p:nvSpPr>
        <p:spPr>
          <a:xfrm>
            <a:off x="521653" y="643296"/>
            <a:ext cx="5877856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Let’s say our data has 1,000 rows</a:t>
            </a: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And that we want to predict </a:t>
            </a:r>
            <a:r>
              <a:rPr lang="en-US" sz="2400" b="1" dirty="0">
                <a:latin typeface="Avenir Next" panose="020B0503020202020204" pitchFamily="34" charset="0"/>
              </a:rPr>
              <a:t>Temp</a:t>
            </a: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Avenir Next" panose="020B0503020202020204" pitchFamily="34" charset="0"/>
              </a:rPr>
              <a:t>Which data should we use? All of it?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endParaRPr lang="en-US" sz="2400" b="1" dirty="0">
              <a:latin typeface="Avenir Next" panose="020B05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8570044" y="1027708"/>
            <a:ext cx="452209" cy="549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30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45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19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44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36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13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28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35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17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8398822" y="643296"/>
            <a:ext cx="684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8489482" y="941611"/>
            <a:ext cx="1942711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eft Brace 20">
            <a:extLst>
              <a:ext uri="{FF2B5EF4-FFF2-40B4-BE49-F238E27FC236}">
                <a16:creationId xmlns:a16="http://schemas.microsoft.com/office/drawing/2014/main" id="{8778E932-B648-CC46-8EE9-8018AC139154}"/>
              </a:ext>
            </a:extLst>
          </p:cNvPr>
          <p:cNvSpPr/>
          <p:nvPr/>
        </p:nvSpPr>
        <p:spPr>
          <a:xfrm>
            <a:off x="7285899" y="622476"/>
            <a:ext cx="570900" cy="5857231"/>
          </a:xfrm>
          <a:prstGeom prst="leftBrace">
            <a:avLst>
              <a:gd name="adj1" fmla="val 58386"/>
              <a:gd name="adj2" fmla="val 50000"/>
            </a:avLst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E304FE5-1A1F-6241-B968-72EDB1A68FEC}"/>
              </a:ext>
            </a:extLst>
          </p:cNvPr>
          <p:cNvGrpSpPr/>
          <p:nvPr/>
        </p:nvGrpSpPr>
        <p:grpSpPr>
          <a:xfrm>
            <a:off x="10851984" y="551105"/>
            <a:ext cx="937912" cy="6022807"/>
            <a:chOff x="3496617" y="439833"/>
            <a:chExt cx="4536479" cy="6146002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32728945-9BCA-6C4F-9A80-43EB93653DAE}"/>
                </a:ext>
              </a:extLst>
            </p:cNvPr>
            <p:cNvSpPr/>
            <p:nvPr/>
          </p:nvSpPr>
          <p:spPr>
            <a:xfrm flipH="1">
              <a:off x="6432792" y="527982"/>
              <a:ext cx="1416196" cy="1130368"/>
            </a:xfrm>
            <a:custGeom>
              <a:avLst/>
              <a:gdLst>
                <a:gd name="connsiteX0" fmla="*/ 0 w 1792162"/>
                <a:gd name="connsiteY0" fmla="*/ 1114519 h 1114519"/>
                <a:gd name="connsiteX1" fmla="*/ 511219 w 1792162"/>
                <a:gd name="connsiteY1" fmla="*/ 0 h 1114519"/>
                <a:gd name="connsiteX2" fmla="*/ 1792162 w 1792162"/>
                <a:gd name="connsiteY2" fmla="*/ 0 h 1114519"/>
                <a:gd name="connsiteX3" fmla="*/ 1280943 w 1792162"/>
                <a:gd name="connsiteY3" fmla="*/ 1114519 h 1114519"/>
                <a:gd name="connsiteX4" fmla="*/ 0 w 1792162"/>
                <a:gd name="connsiteY4" fmla="*/ 1114519 h 1114519"/>
                <a:gd name="connsiteX0" fmla="*/ 0 w 1513029"/>
                <a:gd name="connsiteY0" fmla="*/ 1124144 h 1124144"/>
                <a:gd name="connsiteX1" fmla="*/ 232086 w 1513029"/>
                <a:gd name="connsiteY1" fmla="*/ 0 h 1124144"/>
                <a:gd name="connsiteX2" fmla="*/ 1513029 w 1513029"/>
                <a:gd name="connsiteY2" fmla="*/ 0 h 1124144"/>
                <a:gd name="connsiteX3" fmla="*/ 1001810 w 1513029"/>
                <a:gd name="connsiteY3" fmla="*/ 1114519 h 1124144"/>
                <a:gd name="connsiteX4" fmla="*/ 0 w 1513029"/>
                <a:gd name="connsiteY4" fmla="*/ 1124144 h 1124144"/>
                <a:gd name="connsiteX0" fmla="*/ 0 w 1001810"/>
                <a:gd name="connsiteY0" fmla="*/ 1124144 h 1124144"/>
                <a:gd name="connsiteX1" fmla="*/ 232086 w 1001810"/>
                <a:gd name="connsiteY1" fmla="*/ 0 h 1124144"/>
                <a:gd name="connsiteX2" fmla="*/ 906638 w 1001810"/>
                <a:gd name="connsiteY2" fmla="*/ 394636 h 1124144"/>
                <a:gd name="connsiteX3" fmla="*/ 1001810 w 1001810"/>
                <a:gd name="connsiteY3" fmla="*/ 1114519 h 1124144"/>
                <a:gd name="connsiteX4" fmla="*/ 0 w 1001810"/>
                <a:gd name="connsiteY4" fmla="*/ 1124144 h 1124144"/>
                <a:gd name="connsiteX0" fmla="*/ 0 w 906638"/>
                <a:gd name="connsiteY0" fmla="*/ 1124144 h 1153020"/>
                <a:gd name="connsiteX1" fmla="*/ 232086 w 906638"/>
                <a:gd name="connsiteY1" fmla="*/ 0 h 1153020"/>
                <a:gd name="connsiteX2" fmla="*/ 906638 w 906638"/>
                <a:gd name="connsiteY2" fmla="*/ 394636 h 1153020"/>
                <a:gd name="connsiteX3" fmla="*/ 674551 w 906638"/>
                <a:gd name="connsiteY3" fmla="*/ 1153020 h 1153020"/>
                <a:gd name="connsiteX4" fmla="*/ 0 w 906638"/>
                <a:gd name="connsiteY4" fmla="*/ 1124144 h 115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638" h="1153020">
                  <a:moveTo>
                    <a:pt x="0" y="1124144"/>
                  </a:moveTo>
                  <a:lnTo>
                    <a:pt x="232086" y="0"/>
                  </a:lnTo>
                  <a:lnTo>
                    <a:pt x="906638" y="394636"/>
                  </a:lnTo>
                  <a:lnTo>
                    <a:pt x="674551" y="1153020"/>
                  </a:lnTo>
                  <a:lnTo>
                    <a:pt x="0" y="1124144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Parallelogram 4">
              <a:extLst>
                <a:ext uri="{FF2B5EF4-FFF2-40B4-BE49-F238E27FC236}">
                  <a16:creationId xmlns:a16="http://schemas.microsoft.com/office/drawing/2014/main" id="{4C12A59F-EE23-2F4D-B17D-34B91655A197}"/>
                </a:ext>
              </a:extLst>
            </p:cNvPr>
            <p:cNvSpPr/>
            <p:nvPr/>
          </p:nvSpPr>
          <p:spPr>
            <a:xfrm>
              <a:off x="7167345" y="5242307"/>
              <a:ext cx="865751" cy="1178253"/>
            </a:xfrm>
            <a:custGeom>
              <a:avLst/>
              <a:gdLst>
                <a:gd name="connsiteX0" fmla="*/ 0 w 1584151"/>
                <a:gd name="connsiteY0" fmla="*/ 1531865 h 1531865"/>
                <a:gd name="connsiteX1" fmla="*/ 610739 w 1584151"/>
                <a:gd name="connsiteY1" fmla="*/ 0 h 1531865"/>
                <a:gd name="connsiteX2" fmla="*/ 1584151 w 1584151"/>
                <a:gd name="connsiteY2" fmla="*/ 0 h 1531865"/>
                <a:gd name="connsiteX3" fmla="*/ 973412 w 1584151"/>
                <a:gd name="connsiteY3" fmla="*/ 1531865 h 1531865"/>
                <a:gd name="connsiteX4" fmla="*/ 0 w 1584151"/>
                <a:gd name="connsiteY4" fmla="*/ 1531865 h 1531865"/>
                <a:gd name="connsiteX0" fmla="*/ 226659 w 973412"/>
                <a:gd name="connsiteY0" fmla="*/ 1281608 h 1531865"/>
                <a:gd name="connsiteX1" fmla="*/ 0 w 973412"/>
                <a:gd name="connsiteY1" fmla="*/ 0 h 1531865"/>
                <a:gd name="connsiteX2" fmla="*/ 973412 w 973412"/>
                <a:gd name="connsiteY2" fmla="*/ 0 h 1531865"/>
                <a:gd name="connsiteX3" fmla="*/ 362673 w 973412"/>
                <a:gd name="connsiteY3" fmla="*/ 1531865 h 1531865"/>
                <a:gd name="connsiteX4" fmla="*/ 226659 w 973412"/>
                <a:gd name="connsiteY4" fmla="*/ 1281608 h 1531865"/>
                <a:gd name="connsiteX0" fmla="*/ 0 w 746753"/>
                <a:gd name="connsiteY0" fmla="*/ 1300858 h 1551115"/>
                <a:gd name="connsiteX1" fmla="*/ 119851 w 746753"/>
                <a:gd name="connsiteY1" fmla="*/ 0 h 1551115"/>
                <a:gd name="connsiteX2" fmla="*/ 746753 w 746753"/>
                <a:gd name="connsiteY2" fmla="*/ 19250 h 1551115"/>
                <a:gd name="connsiteX3" fmla="*/ 136014 w 746753"/>
                <a:gd name="connsiteY3" fmla="*/ 1551115 h 1551115"/>
                <a:gd name="connsiteX4" fmla="*/ 0 w 746753"/>
                <a:gd name="connsiteY4" fmla="*/ 1300858 h 1551115"/>
                <a:gd name="connsiteX0" fmla="*/ 0 w 554247"/>
                <a:gd name="connsiteY0" fmla="*/ 1300858 h 1551115"/>
                <a:gd name="connsiteX1" fmla="*/ 119851 w 554247"/>
                <a:gd name="connsiteY1" fmla="*/ 0 h 1551115"/>
                <a:gd name="connsiteX2" fmla="*/ 554247 w 554247"/>
                <a:gd name="connsiteY2" fmla="*/ 28876 h 1551115"/>
                <a:gd name="connsiteX3" fmla="*/ 136014 w 554247"/>
                <a:gd name="connsiteY3" fmla="*/ 1551115 h 1551115"/>
                <a:gd name="connsiteX4" fmla="*/ 0 w 554247"/>
                <a:gd name="connsiteY4" fmla="*/ 1300858 h 155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4247" h="1551115">
                  <a:moveTo>
                    <a:pt x="0" y="1300858"/>
                  </a:moveTo>
                  <a:lnTo>
                    <a:pt x="119851" y="0"/>
                  </a:lnTo>
                  <a:lnTo>
                    <a:pt x="554247" y="28876"/>
                  </a:lnTo>
                  <a:lnTo>
                    <a:pt x="136014" y="1551115"/>
                  </a:lnTo>
                  <a:lnTo>
                    <a:pt x="0" y="130085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F2776D6-5969-0049-85AC-F3A28F6B51F4}"/>
                </a:ext>
              </a:extLst>
            </p:cNvPr>
            <p:cNvSpPr/>
            <p:nvPr/>
          </p:nvSpPr>
          <p:spPr>
            <a:xfrm>
              <a:off x="3496617" y="439833"/>
              <a:ext cx="3940712" cy="61460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1257A1F-A21E-8749-A787-C45BB75C793A}"/>
              </a:ext>
            </a:extLst>
          </p:cNvPr>
          <p:cNvSpPr/>
          <p:nvPr/>
        </p:nvSpPr>
        <p:spPr>
          <a:xfrm>
            <a:off x="10976450" y="606565"/>
            <a:ext cx="595271" cy="5879902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25C8E2-A1F5-6F4D-B1E3-7F578BFA840E}"/>
              </a:ext>
            </a:extLst>
          </p:cNvPr>
          <p:cNvSpPr txBox="1"/>
          <p:nvPr/>
        </p:nvSpPr>
        <p:spPr>
          <a:xfrm>
            <a:off x="11107429" y="1025513"/>
            <a:ext cx="452209" cy="549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68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61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36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80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68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55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92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78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BBC43BA-7DE9-7242-A9C8-0AB10F1DE7FE}"/>
              </a:ext>
            </a:extLst>
          </p:cNvPr>
          <p:cNvCxnSpPr>
            <a:cxnSpLocks/>
          </p:cNvCxnSpPr>
          <p:nvPr/>
        </p:nvCxnSpPr>
        <p:spPr>
          <a:xfrm>
            <a:off x="10976450" y="941611"/>
            <a:ext cx="610672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10847872" y="637487"/>
            <a:ext cx="818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71859B-4749-8740-95DB-694C23EB4265}"/>
              </a:ext>
            </a:extLst>
          </p:cNvPr>
          <p:cNvSpPr txBox="1"/>
          <p:nvPr/>
        </p:nvSpPr>
        <p:spPr>
          <a:xfrm>
            <a:off x="10907065" y="87748"/>
            <a:ext cx="752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63A854-4898-5049-A1B0-3E343DB825FF}"/>
              </a:ext>
            </a:extLst>
          </p:cNvPr>
          <p:cNvSpPr/>
          <p:nvPr/>
        </p:nvSpPr>
        <p:spPr>
          <a:xfrm rot="16200000">
            <a:off x="5803288" y="2964598"/>
            <a:ext cx="24420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B930A0"/>
                </a:solidFill>
                <a:latin typeface="Avenir Next" panose="020B0503020202020204" pitchFamily="34" charset="0"/>
              </a:rPr>
              <a:t>TRAINING</a:t>
            </a:r>
            <a:endParaRPr lang="en-US" sz="2800" dirty="0">
              <a:solidFill>
                <a:srgbClr val="B9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47E5218-0E46-4E45-9C14-507F09E52C80}"/>
                  </a:ext>
                </a:extLst>
              </p:cNvPr>
              <p:cNvSpPr/>
              <p:nvPr/>
            </p:nvSpPr>
            <p:spPr>
              <a:xfrm>
                <a:off x="1305781" y="3102477"/>
                <a:ext cx="1015167" cy="92006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latin typeface="Avenir Next" panose="020B0503020202020204" pitchFamily="34" charset="0"/>
                  </a:rPr>
                  <a:t>m</a:t>
                </a:r>
                <a14:m>
                  <m:oMath xmlns:m="http://schemas.openxmlformats.org/officeDocument/2006/math">
                    <m:r>
                      <a:rPr lang="en-US" sz="36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3600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47E5218-0E46-4E45-9C14-507F09E52C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781" y="3102477"/>
                <a:ext cx="1015167" cy="920063"/>
              </a:xfrm>
              <a:prstGeom prst="rect">
                <a:avLst/>
              </a:prstGeom>
              <a:blipFill>
                <a:blip r:embed="rId2"/>
                <a:stretch>
                  <a:fillRect l="-4938" b="-94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A6B510B-D4DE-054C-8267-49AEA3E84F68}"/>
                  </a:ext>
                </a:extLst>
              </p:cNvPr>
              <p:cNvSpPr/>
              <p:nvPr/>
            </p:nvSpPr>
            <p:spPr>
              <a:xfrm>
                <a:off x="2445414" y="3102476"/>
                <a:ext cx="1015167" cy="92006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latin typeface="Avenir Next" panose="020B0503020202020204" pitchFamily="34" charset="0"/>
                  </a:rPr>
                  <a:t>m</a:t>
                </a:r>
                <a14:m>
                  <m:oMath xmlns:m="http://schemas.openxmlformats.org/officeDocument/2006/math">
                    <m:r>
                      <a:rPr lang="en-US" sz="36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3600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A6B510B-D4DE-054C-8267-49AEA3E84F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414" y="3102476"/>
                <a:ext cx="1015167" cy="920063"/>
              </a:xfrm>
              <a:prstGeom prst="rect">
                <a:avLst/>
              </a:prstGeom>
              <a:blipFill>
                <a:blip r:embed="rId3"/>
                <a:stretch>
                  <a:fillRect l="-5000" b="-94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9BE3FA8-2A29-1F4D-9480-C30B947F1DC8}"/>
                  </a:ext>
                </a:extLst>
              </p:cNvPr>
              <p:cNvSpPr/>
              <p:nvPr/>
            </p:nvSpPr>
            <p:spPr>
              <a:xfrm>
                <a:off x="4854063" y="3110378"/>
                <a:ext cx="1015167" cy="92006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 err="1">
                    <a:latin typeface="Avenir Next" panose="020B0503020202020204" pitchFamily="34" charset="0"/>
                  </a:rPr>
                  <a:t>m</a:t>
                </a:r>
                <a14:m>
                  <m:oMath xmlns:m="http://schemas.openxmlformats.org/officeDocument/2006/math">
                    <m:r>
                      <a:rPr lang="en-US" sz="3600" i="1" baseline="-25000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3600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9BE3FA8-2A29-1F4D-9480-C30B947F1D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063" y="3110378"/>
                <a:ext cx="1015167" cy="920063"/>
              </a:xfrm>
              <a:prstGeom prst="rect">
                <a:avLst/>
              </a:prstGeom>
              <a:blipFill>
                <a:blip r:embed="rId4"/>
                <a:stretch>
                  <a:fillRect l="-7407" b="-109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0099A71-F5B0-4E4D-9056-AC8370C97256}"/>
              </a:ext>
            </a:extLst>
          </p:cNvPr>
          <p:cNvSpPr/>
          <p:nvPr/>
        </p:nvSpPr>
        <p:spPr>
          <a:xfrm>
            <a:off x="3775858" y="3021540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latin typeface="Avenir Next" panose="020B0503020202020204" pitchFamily="34" charset="0"/>
              </a:rPr>
              <a:t>…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88DC23C-D5A1-9D4F-846F-BE051F762433}"/>
                  </a:ext>
                </a:extLst>
              </p:cNvPr>
              <p:cNvSpPr/>
              <p:nvPr/>
            </p:nvSpPr>
            <p:spPr>
              <a:xfrm>
                <a:off x="922030" y="4509033"/>
                <a:ext cx="6096000" cy="149656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ts val="15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venir Next" panose="020B0503020202020204" pitchFamily="34" charset="0"/>
                  </a:rPr>
                  <a:t>Could train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Avenir Next" panose="020B0503020202020204" pitchFamily="34" charset="0"/>
                  </a:rPr>
                  <a:t> unique models on the </a:t>
                </a:r>
                <a:r>
                  <a:rPr lang="en-US" b="1" dirty="0">
                    <a:solidFill>
                      <a:srgbClr val="B930A0"/>
                    </a:solidFill>
                    <a:latin typeface="Avenir Next" panose="020B0503020202020204" pitchFamily="34" charset="0"/>
                  </a:rPr>
                  <a:t>training set</a:t>
                </a:r>
                <a:br>
                  <a:rPr lang="en-US" b="1" dirty="0">
                    <a:solidFill>
                      <a:srgbClr val="B930A0"/>
                    </a:solidFill>
                    <a:latin typeface="Avenir Next" panose="020B0503020202020204" pitchFamily="34" charset="0"/>
                  </a:rPr>
                </a:br>
                <a:r>
                  <a:rPr lang="en-US" dirty="0">
                    <a:latin typeface="Avenir Next" panose="020B0503020202020204" pitchFamily="34" charset="0"/>
                  </a:rPr>
                  <a:t>(e.g., adjust the hyperparameters)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15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venir Next" panose="020B0503020202020204" pitchFamily="34" charset="0"/>
                  </a:rPr>
                  <a:t>Evaluate on </a:t>
                </a:r>
                <a:r>
                  <a:rPr lang="en-US" b="1" dirty="0">
                    <a:solidFill>
                      <a:srgbClr val="B930A0"/>
                    </a:solidFill>
                    <a:latin typeface="Avenir Next" panose="020B0503020202020204" pitchFamily="34" charset="0"/>
                  </a:rPr>
                  <a:t>training set</a:t>
                </a:r>
                <a:endParaRPr lang="en-US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88DC23C-D5A1-9D4F-846F-BE051F7624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30" y="4509033"/>
                <a:ext cx="6096000" cy="1496564"/>
              </a:xfrm>
              <a:prstGeom prst="rect">
                <a:avLst/>
              </a:prstGeom>
              <a:blipFill>
                <a:blip r:embed="rId5"/>
                <a:stretch>
                  <a:fillRect l="-624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69227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AD72E6D-CCF7-A246-9CCA-6E1610BD1462}"/>
              </a:ext>
            </a:extLst>
          </p:cNvPr>
          <p:cNvGrpSpPr/>
          <p:nvPr/>
        </p:nvGrpSpPr>
        <p:grpSpPr>
          <a:xfrm>
            <a:off x="8269816" y="535113"/>
            <a:ext cx="2670815" cy="6022807"/>
            <a:chOff x="3496617" y="439833"/>
            <a:chExt cx="4547777" cy="6146002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48BA96C-C7C6-0945-8069-F45EDDED3756}"/>
                </a:ext>
              </a:extLst>
            </p:cNvPr>
            <p:cNvSpPr/>
            <p:nvPr/>
          </p:nvSpPr>
          <p:spPr>
            <a:xfrm flipH="1">
              <a:off x="6344226" y="456184"/>
              <a:ext cx="1416197" cy="1130368"/>
            </a:xfrm>
            <a:custGeom>
              <a:avLst/>
              <a:gdLst>
                <a:gd name="connsiteX0" fmla="*/ 0 w 1792162"/>
                <a:gd name="connsiteY0" fmla="*/ 1114519 h 1114519"/>
                <a:gd name="connsiteX1" fmla="*/ 511219 w 1792162"/>
                <a:gd name="connsiteY1" fmla="*/ 0 h 1114519"/>
                <a:gd name="connsiteX2" fmla="*/ 1792162 w 1792162"/>
                <a:gd name="connsiteY2" fmla="*/ 0 h 1114519"/>
                <a:gd name="connsiteX3" fmla="*/ 1280943 w 1792162"/>
                <a:gd name="connsiteY3" fmla="*/ 1114519 h 1114519"/>
                <a:gd name="connsiteX4" fmla="*/ 0 w 1792162"/>
                <a:gd name="connsiteY4" fmla="*/ 1114519 h 1114519"/>
                <a:gd name="connsiteX0" fmla="*/ 0 w 1513029"/>
                <a:gd name="connsiteY0" fmla="*/ 1124144 h 1124144"/>
                <a:gd name="connsiteX1" fmla="*/ 232086 w 1513029"/>
                <a:gd name="connsiteY1" fmla="*/ 0 h 1124144"/>
                <a:gd name="connsiteX2" fmla="*/ 1513029 w 1513029"/>
                <a:gd name="connsiteY2" fmla="*/ 0 h 1124144"/>
                <a:gd name="connsiteX3" fmla="*/ 1001810 w 1513029"/>
                <a:gd name="connsiteY3" fmla="*/ 1114519 h 1124144"/>
                <a:gd name="connsiteX4" fmla="*/ 0 w 1513029"/>
                <a:gd name="connsiteY4" fmla="*/ 1124144 h 1124144"/>
                <a:gd name="connsiteX0" fmla="*/ 0 w 1001810"/>
                <a:gd name="connsiteY0" fmla="*/ 1124144 h 1124144"/>
                <a:gd name="connsiteX1" fmla="*/ 232086 w 1001810"/>
                <a:gd name="connsiteY1" fmla="*/ 0 h 1124144"/>
                <a:gd name="connsiteX2" fmla="*/ 906638 w 1001810"/>
                <a:gd name="connsiteY2" fmla="*/ 394636 h 1124144"/>
                <a:gd name="connsiteX3" fmla="*/ 1001810 w 1001810"/>
                <a:gd name="connsiteY3" fmla="*/ 1114519 h 1124144"/>
                <a:gd name="connsiteX4" fmla="*/ 0 w 1001810"/>
                <a:gd name="connsiteY4" fmla="*/ 1124144 h 1124144"/>
                <a:gd name="connsiteX0" fmla="*/ 0 w 906638"/>
                <a:gd name="connsiteY0" fmla="*/ 1124144 h 1153020"/>
                <a:gd name="connsiteX1" fmla="*/ 232086 w 906638"/>
                <a:gd name="connsiteY1" fmla="*/ 0 h 1153020"/>
                <a:gd name="connsiteX2" fmla="*/ 906638 w 906638"/>
                <a:gd name="connsiteY2" fmla="*/ 394636 h 1153020"/>
                <a:gd name="connsiteX3" fmla="*/ 674551 w 906638"/>
                <a:gd name="connsiteY3" fmla="*/ 1153020 h 1153020"/>
                <a:gd name="connsiteX4" fmla="*/ 0 w 906638"/>
                <a:gd name="connsiteY4" fmla="*/ 1124144 h 115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638" h="1153020">
                  <a:moveTo>
                    <a:pt x="0" y="1124144"/>
                  </a:moveTo>
                  <a:lnTo>
                    <a:pt x="232086" y="0"/>
                  </a:lnTo>
                  <a:lnTo>
                    <a:pt x="906638" y="394636"/>
                  </a:lnTo>
                  <a:lnTo>
                    <a:pt x="674551" y="1153020"/>
                  </a:lnTo>
                  <a:lnTo>
                    <a:pt x="0" y="1124144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10557F2F-961C-F94D-A135-ED448A9761C8}"/>
                </a:ext>
              </a:extLst>
            </p:cNvPr>
            <p:cNvSpPr/>
            <p:nvPr/>
          </p:nvSpPr>
          <p:spPr>
            <a:xfrm>
              <a:off x="7178642" y="5367820"/>
              <a:ext cx="865752" cy="1178253"/>
            </a:xfrm>
            <a:custGeom>
              <a:avLst/>
              <a:gdLst>
                <a:gd name="connsiteX0" fmla="*/ 0 w 1584151"/>
                <a:gd name="connsiteY0" fmla="*/ 1531865 h 1531865"/>
                <a:gd name="connsiteX1" fmla="*/ 610739 w 1584151"/>
                <a:gd name="connsiteY1" fmla="*/ 0 h 1531865"/>
                <a:gd name="connsiteX2" fmla="*/ 1584151 w 1584151"/>
                <a:gd name="connsiteY2" fmla="*/ 0 h 1531865"/>
                <a:gd name="connsiteX3" fmla="*/ 973412 w 1584151"/>
                <a:gd name="connsiteY3" fmla="*/ 1531865 h 1531865"/>
                <a:gd name="connsiteX4" fmla="*/ 0 w 1584151"/>
                <a:gd name="connsiteY4" fmla="*/ 1531865 h 1531865"/>
                <a:gd name="connsiteX0" fmla="*/ 226659 w 973412"/>
                <a:gd name="connsiteY0" fmla="*/ 1281608 h 1531865"/>
                <a:gd name="connsiteX1" fmla="*/ 0 w 973412"/>
                <a:gd name="connsiteY1" fmla="*/ 0 h 1531865"/>
                <a:gd name="connsiteX2" fmla="*/ 973412 w 973412"/>
                <a:gd name="connsiteY2" fmla="*/ 0 h 1531865"/>
                <a:gd name="connsiteX3" fmla="*/ 362673 w 973412"/>
                <a:gd name="connsiteY3" fmla="*/ 1531865 h 1531865"/>
                <a:gd name="connsiteX4" fmla="*/ 226659 w 973412"/>
                <a:gd name="connsiteY4" fmla="*/ 1281608 h 1531865"/>
                <a:gd name="connsiteX0" fmla="*/ 0 w 746753"/>
                <a:gd name="connsiteY0" fmla="*/ 1300858 h 1551115"/>
                <a:gd name="connsiteX1" fmla="*/ 119851 w 746753"/>
                <a:gd name="connsiteY1" fmla="*/ 0 h 1551115"/>
                <a:gd name="connsiteX2" fmla="*/ 746753 w 746753"/>
                <a:gd name="connsiteY2" fmla="*/ 19250 h 1551115"/>
                <a:gd name="connsiteX3" fmla="*/ 136014 w 746753"/>
                <a:gd name="connsiteY3" fmla="*/ 1551115 h 1551115"/>
                <a:gd name="connsiteX4" fmla="*/ 0 w 746753"/>
                <a:gd name="connsiteY4" fmla="*/ 1300858 h 1551115"/>
                <a:gd name="connsiteX0" fmla="*/ 0 w 554247"/>
                <a:gd name="connsiteY0" fmla="*/ 1300858 h 1551115"/>
                <a:gd name="connsiteX1" fmla="*/ 119851 w 554247"/>
                <a:gd name="connsiteY1" fmla="*/ 0 h 1551115"/>
                <a:gd name="connsiteX2" fmla="*/ 554247 w 554247"/>
                <a:gd name="connsiteY2" fmla="*/ 28876 h 1551115"/>
                <a:gd name="connsiteX3" fmla="*/ 136014 w 554247"/>
                <a:gd name="connsiteY3" fmla="*/ 1551115 h 1551115"/>
                <a:gd name="connsiteX4" fmla="*/ 0 w 554247"/>
                <a:gd name="connsiteY4" fmla="*/ 1300858 h 155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4247" h="1551115">
                  <a:moveTo>
                    <a:pt x="0" y="1300858"/>
                  </a:moveTo>
                  <a:lnTo>
                    <a:pt x="119851" y="0"/>
                  </a:lnTo>
                  <a:lnTo>
                    <a:pt x="554247" y="28876"/>
                  </a:lnTo>
                  <a:lnTo>
                    <a:pt x="136014" y="1551115"/>
                  </a:lnTo>
                  <a:lnTo>
                    <a:pt x="0" y="130085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4510F2-8802-9441-97B4-38A05F47C556}"/>
                </a:ext>
              </a:extLst>
            </p:cNvPr>
            <p:cNvSpPr/>
            <p:nvPr/>
          </p:nvSpPr>
          <p:spPr>
            <a:xfrm>
              <a:off x="3496617" y="439833"/>
              <a:ext cx="3940713" cy="61460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9022954" y="62790"/>
            <a:ext cx="752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9078510" y="643297"/>
            <a:ext cx="76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9864035" y="626069"/>
            <a:ext cx="830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9323181" y="1045358"/>
            <a:ext cx="452209" cy="549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10131906" y="1027708"/>
            <a:ext cx="452209" cy="549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3ADD9F-27F4-FE4F-A617-3DAA7DA113B0}"/>
              </a:ext>
            </a:extLst>
          </p:cNvPr>
          <p:cNvSpPr txBox="1"/>
          <p:nvPr/>
        </p:nvSpPr>
        <p:spPr>
          <a:xfrm>
            <a:off x="521653" y="643296"/>
            <a:ext cx="5877856" cy="5955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Let’s say our data has 1,000 rows</a:t>
            </a: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And that we want to predict </a:t>
            </a:r>
            <a:r>
              <a:rPr lang="en-US" sz="2400" b="1" dirty="0">
                <a:latin typeface="Avenir Next" panose="020B0503020202020204" pitchFamily="34" charset="0"/>
              </a:rPr>
              <a:t>Temp</a:t>
            </a: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Avenir Next" panose="020B0503020202020204" pitchFamily="34" charset="0"/>
              </a:rPr>
              <a:t>Which data should we use? All of it?</a:t>
            </a:r>
          </a:p>
          <a:p>
            <a:pPr marL="800100" lvl="1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" panose="020B0503020202020204" pitchFamily="34" charset="0"/>
              </a:rPr>
              <a:t>Models always have a risk of just memorizing/overfitting on the training data</a:t>
            </a:r>
          </a:p>
          <a:p>
            <a:pPr marL="800100" lvl="1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" panose="020B0503020202020204" pitchFamily="34" charset="0"/>
              </a:rPr>
              <a:t>Many will likely yield 100% accuracy</a:t>
            </a:r>
          </a:p>
          <a:p>
            <a:pPr marL="800100" lvl="1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" panose="020B0503020202020204" pitchFamily="34" charset="0"/>
              </a:rPr>
              <a:t>We need some indication as to how well we’ll do on </a:t>
            </a:r>
            <a:r>
              <a:rPr lang="en-US" sz="2000" b="1" dirty="0">
                <a:latin typeface="Avenir Next" panose="020B0503020202020204" pitchFamily="34" charset="0"/>
              </a:rPr>
              <a:t>unseen, future data</a:t>
            </a:r>
            <a:endParaRPr lang="en-US" sz="2000" b="1" dirty="0">
              <a:solidFill>
                <a:srgbClr val="0070C0"/>
              </a:solidFill>
              <a:latin typeface="Avenir Next" panose="020B0503020202020204" pitchFamily="34" charset="0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endParaRPr lang="en-US" sz="2400" b="1" dirty="0">
              <a:latin typeface="Avenir Next" panose="020B05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8570044" y="1027708"/>
            <a:ext cx="452209" cy="549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30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45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19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44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36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13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28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35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17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8398822" y="643296"/>
            <a:ext cx="684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8489482" y="941611"/>
            <a:ext cx="1942711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eft Brace 20">
            <a:extLst>
              <a:ext uri="{FF2B5EF4-FFF2-40B4-BE49-F238E27FC236}">
                <a16:creationId xmlns:a16="http://schemas.microsoft.com/office/drawing/2014/main" id="{8778E932-B648-CC46-8EE9-8018AC139154}"/>
              </a:ext>
            </a:extLst>
          </p:cNvPr>
          <p:cNvSpPr/>
          <p:nvPr/>
        </p:nvSpPr>
        <p:spPr>
          <a:xfrm>
            <a:off x="7285899" y="622476"/>
            <a:ext cx="570900" cy="5857231"/>
          </a:xfrm>
          <a:prstGeom prst="leftBrace">
            <a:avLst>
              <a:gd name="adj1" fmla="val 58386"/>
              <a:gd name="adj2" fmla="val 50000"/>
            </a:avLst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E304FE5-1A1F-6241-B968-72EDB1A68FEC}"/>
              </a:ext>
            </a:extLst>
          </p:cNvPr>
          <p:cNvGrpSpPr/>
          <p:nvPr/>
        </p:nvGrpSpPr>
        <p:grpSpPr>
          <a:xfrm>
            <a:off x="10851984" y="551105"/>
            <a:ext cx="937912" cy="6022807"/>
            <a:chOff x="3496617" y="439833"/>
            <a:chExt cx="4536479" cy="6146002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32728945-9BCA-6C4F-9A80-43EB93653DAE}"/>
                </a:ext>
              </a:extLst>
            </p:cNvPr>
            <p:cNvSpPr/>
            <p:nvPr/>
          </p:nvSpPr>
          <p:spPr>
            <a:xfrm flipH="1">
              <a:off x="6432792" y="527982"/>
              <a:ext cx="1416196" cy="1130368"/>
            </a:xfrm>
            <a:custGeom>
              <a:avLst/>
              <a:gdLst>
                <a:gd name="connsiteX0" fmla="*/ 0 w 1792162"/>
                <a:gd name="connsiteY0" fmla="*/ 1114519 h 1114519"/>
                <a:gd name="connsiteX1" fmla="*/ 511219 w 1792162"/>
                <a:gd name="connsiteY1" fmla="*/ 0 h 1114519"/>
                <a:gd name="connsiteX2" fmla="*/ 1792162 w 1792162"/>
                <a:gd name="connsiteY2" fmla="*/ 0 h 1114519"/>
                <a:gd name="connsiteX3" fmla="*/ 1280943 w 1792162"/>
                <a:gd name="connsiteY3" fmla="*/ 1114519 h 1114519"/>
                <a:gd name="connsiteX4" fmla="*/ 0 w 1792162"/>
                <a:gd name="connsiteY4" fmla="*/ 1114519 h 1114519"/>
                <a:gd name="connsiteX0" fmla="*/ 0 w 1513029"/>
                <a:gd name="connsiteY0" fmla="*/ 1124144 h 1124144"/>
                <a:gd name="connsiteX1" fmla="*/ 232086 w 1513029"/>
                <a:gd name="connsiteY1" fmla="*/ 0 h 1124144"/>
                <a:gd name="connsiteX2" fmla="*/ 1513029 w 1513029"/>
                <a:gd name="connsiteY2" fmla="*/ 0 h 1124144"/>
                <a:gd name="connsiteX3" fmla="*/ 1001810 w 1513029"/>
                <a:gd name="connsiteY3" fmla="*/ 1114519 h 1124144"/>
                <a:gd name="connsiteX4" fmla="*/ 0 w 1513029"/>
                <a:gd name="connsiteY4" fmla="*/ 1124144 h 1124144"/>
                <a:gd name="connsiteX0" fmla="*/ 0 w 1001810"/>
                <a:gd name="connsiteY0" fmla="*/ 1124144 h 1124144"/>
                <a:gd name="connsiteX1" fmla="*/ 232086 w 1001810"/>
                <a:gd name="connsiteY1" fmla="*/ 0 h 1124144"/>
                <a:gd name="connsiteX2" fmla="*/ 906638 w 1001810"/>
                <a:gd name="connsiteY2" fmla="*/ 394636 h 1124144"/>
                <a:gd name="connsiteX3" fmla="*/ 1001810 w 1001810"/>
                <a:gd name="connsiteY3" fmla="*/ 1114519 h 1124144"/>
                <a:gd name="connsiteX4" fmla="*/ 0 w 1001810"/>
                <a:gd name="connsiteY4" fmla="*/ 1124144 h 1124144"/>
                <a:gd name="connsiteX0" fmla="*/ 0 w 906638"/>
                <a:gd name="connsiteY0" fmla="*/ 1124144 h 1153020"/>
                <a:gd name="connsiteX1" fmla="*/ 232086 w 906638"/>
                <a:gd name="connsiteY1" fmla="*/ 0 h 1153020"/>
                <a:gd name="connsiteX2" fmla="*/ 906638 w 906638"/>
                <a:gd name="connsiteY2" fmla="*/ 394636 h 1153020"/>
                <a:gd name="connsiteX3" fmla="*/ 674551 w 906638"/>
                <a:gd name="connsiteY3" fmla="*/ 1153020 h 1153020"/>
                <a:gd name="connsiteX4" fmla="*/ 0 w 906638"/>
                <a:gd name="connsiteY4" fmla="*/ 1124144 h 115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638" h="1153020">
                  <a:moveTo>
                    <a:pt x="0" y="1124144"/>
                  </a:moveTo>
                  <a:lnTo>
                    <a:pt x="232086" y="0"/>
                  </a:lnTo>
                  <a:lnTo>
                    <a:pt x="906638" y="394636"/>
                  </a:lnTo>
                  <a:lnTo>
                    <a:pt x="674551" y="1153020"/>
                  </a:lnTo>
                  <a:lnTo>
                    <a:pt x="0" y="1124144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Parallelogram 4">
              <a:extLst>
                <a:ext uri="{FF2B5EF4-FFF2-40B4-BE49-F238E27FC236}">
                  <a16:creationId xmlns:a16="http://schemas.microsoft.com/office/drawing/2014/main" id="{4C12A59F-EE23-2F4D-B17D-34B91655A197}"/>
                </a:ext>
              </a:extLst>
            </p:cNvPr>
            <p:cNvSpPr/>
            <p:nvPr/>
          </p:nvSpPr>
          <p:spPr>
            <a:xfrm>
              <a:off x="7167345" y="5242307"/>
              <a:ext cx="865751" cy="1178253"/>
            </a:xfrm>
            <a:custGeom>
              <a:avLst/>
              <a:gdLst>
                <a:gd name="connsiteX0" fmla="*/ 0 w 1584151"/>
                <a:gd name="connsiteY0" fmla="*/ 1531865 h 1531865"/>
                <a:gd name="connsiteX1" fmla="*/ 610739 w 1584151"/>
                <a:gd name="connsiteY1" fmla="*/ 0 h 1531865"/>
                <a:gd name="connsiteX2" fmla="*/ 1584151 w 1584151"/>
                <a:gd name="connsiteY2" fmla="*/ 0 h 1531865"/>
                <a:gd name="connsiteX3" fmla="*/ 973412 w 1584151"/>
                <a:gd name="connsiteY3" fmla="*/ 1531865 h 1531865"/>
                <a:gd name="connsiteX4" fmla="*/ 0 w 1584151"/>
                <a:gd name="connsiteY4" fmla="*/ 1531865 h 1531865"/>
                <a:gd name="connsiteX0" fmla="*/ 226659 w 973412"/>
                <a:gd name="connsiteY0" fmla="*/ 1281608 h 1531865"/>
                <a:gd name="connsiteX1" fmla="*/ 0 w 973412"/>
                <a:gd name="connsiteY1" fmla="*/ 0 h 1531865"/>
                <a:gd name="connsiteX2" fmla="*/ 973412 w 973412"/>
                <a:gd name="connsiteY2" fmla="*/ 0 h 1531865"/>
                <a:gd name="connsiteX3" fmla="*/ 362673 w 973412"/>
                <a:gd name="connsiteY3" fmla="*/ 1531865 h 1531865"/>
                <a:gd name="connsiteX4" fmla="*/ 226659 w 973412"/>
                <a:gd name="connsiteY4" fmla="*/ 1281608 h 1531865"/>
                <a:gd name="connsiteX0" fmla="*/ 0 w 746753"/>
                <a:gd name="connsiteY0" fmla="*/ 1300858 h 1551115"/>
                <a:gd name="connsiteX1" fmla="*/ 119851 w 746753"/>
                <a:gd name="connsiteY1" fmla="*/ 0 h 1551115"/>
                <a:gd name="connsiteX2" fmla="*/ 746753 w 746753"/>
                <a:gd name="connsiteY2" fmla="*/ 19250 h 1551115"/>
                <a:gd name="connsiteX3" fmla="*/ 136014 w 746753"/>
                <a:gd name="connsiteY3" fmla="*/ 1551115 h 1551115"/>
                <a:gd name="connsiteX4" fmla="*/ 0 w 746753"/>
                <a:gd name="connsiteY4" fmla="*/ 1300858 h 1551115"/>
                <a:gd name="connsiteX0" fmla="*/ 0 w 554247"/>
                <a:gd name="connsiteY0" fmla="*/ 1300858 h 1551115"/>
                <a:gd name="connsiteX1" fmla="*/ 119851 w 554247"/>
                <a:gd name="connsiteY1" fmla="*/ 0 h 1551115"/>
                <a:gd name="connsiteX2" fmla="*/ 554247 w 554247"/>
                <a:gd name="connsiteY2" fmla="*/ 28876 h 1551115"/>
                <a:gd name="connsiteX3" fmla="*/ 136014 w 554247"/>
                <a:gd name="connsiteY3" fmla="*/ 1551115 h 1551115"/>
                <a:gd name="connsiteX4" fmla="*/ 0 w 554247"/>
                <a:gd name="connsiteY4" fmla="*/ 1300858 h 155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4247" h="1551115">
                  <a:moveTo>
                    <a:pt x="0" y="1300858"/>
                  </a:moveTo>
                  <a:lnTo>
                    <a:pt x="119851" y="0"/>
                  </a:lnTo>
                  <a:lnTo>
                    <a:pt x="554247" y="28876"/>
                  </a:lnTo>
                  <a:lnTo>
                    <a:pt x="136014" y="1551115"/>
                  </a:lnTo>
                  <a:lnTo>
                    <a:pt x="0" y="130085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F2776D6-5969-0049-85AC-F3A28F6B51F4}"/>
                </a:ext>
              </a:extLst>
            </p:cNvPr>
            <p:cNvSpPr/>
            <p:nvPr/>
          </p:nvSpPr>
          <p:spPr>
            <a:xfrm>
              <a:off x="3496617" y="439833"/>
              <a:ext cx="3940712" cy="61460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1257A1F-A21E-8749-A787-C45BB75C793A}"/>
              </a:ext>
            </a:extLst>
          </p:cNvPr>
          <p:cNvSpPr/>
          <p:nvPr/>
        </p:nvSpPr>
        <p:spPr>
          <a:xfrm>
            <a:off x="10976450" y="606565"/>
            <a:ext cx="595271" cy="5879902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25C8E2-A1F5-6F4D-B1E3-7F578BFA840E}"/>
              </a:ext>
            </a:extLst>
          </p:cNvPr>
          <p:cNvSpPr txBox="1"/>
          <p:nvPr/>
        </p:nvSpPr>
        <p:spPr>
          <a:xfrm>
            <a:off x="11107429" y="1025513"/>
            <a:ext cx="452209" cy="549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68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61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36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80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68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55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92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78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BBC43BA-7DE9-7242-A9C8-0AB10F1DE7FE}"/>
              </a:ext>
            </a:extLst>
          </p:cNvPr>
          <p:cNvCxnSpPr>
            <a:cxnSpLocks/>
          </p:cNvCxnSpPr>
          <p:nvPr/>
        </p:nvCxnSpPr>
        <p:spPr>
          <a:xfrm>
            <a:off x="10976450" y="941611"/>
            <a:ext cx="610672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10847872" y="637487"/>
            <a:ext cx="818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71859B-4749-8740-95DB-694C23EB4265}"/>
              </a:ext>
            </a:extLst>
          </p:cNvPr>
          <p:cNvSpPr txBox="1"/>
          <p:nvPr/>
        </p:nvSpPr>
        <p:spPr>
          <a:xfrm>
            <a:off x="10907065" y="87748"/>
            <a:ext cx="752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63A854-4898-5049-A1B0-3E343DB825FF}"/>
              </a:ext>
            </a:extLst>
          </p:cNvPr>
          <p:cNvSpPr/>
          <p:nvPr/>
        </p:nvSpPr>
        <p:spPr>
          <a:xfrm rot="16200000">
            <a:off x="5803288" y="2964598"/>
            <a:ext cx="24420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B930A0"/>
                </a:solidFill>
                <a:latin typeface="Avenir Next" panose="020B0503020202020204" pitchFamily="34" charset="0"/>
              </a:rPr>
              <a:t>TRAINING</a:t>
            </a:r>
            <a:endParaRPr lang="en-US" sz="2800" dirty="0">
              <a:solidFill>
                <a:srgbClr val="B930A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736F4D7-4D85-C641-8256-1B1399B57C6E}"/>
              </a:ext>
            </a:extLst>
          </p:cNvPr>
          <p:cNvSpPr/>
          <p:nvPr/>
        </p:nvSpPr>
        <p:spPr>
          <a:xfrm>
            <a:off x="6762679" y="87748"/>
            <a:ext cx="5220773" cy="6556722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30D1675-D666-8645-9063-8966E0C1419B}"/>
              </a:ext>
            </a:extLst>
          </p:cNvPr>
          <p:cNvCxnSpPr>
            <a:cxnSpLocks/>
          </p:cNvCxnSpPr>
          <p:nvPr/>
        </p:nvCxnSpPr>
        <p:spPr>
          <a:xfrm flipV="1">
            <a:off x="7941378" y="556747"/>
            <a:ext cx="3630343" cy="5697578"/>
          </a:xfrm>
          <a:prstGeom prst="line">
            <a:avLst/>
          </a:prstGeom>
          <a:ln w="3778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9CC8BD3-1426-2344-AE97-98FA63EC73B5}"/>
              </a:ext>
            </a:extLst>
          </p:cNvPr>
          <p:cNvCxnSpPr>
            <a:cxnSpLocks/>
          </p:cNvCxnSpPr>
          <p:nvPr/>
        </p:nvCxnSpPr>
        <p:spPr>
          <a:xfrm flipH="1" flipV="1">
            <a:off x="8033268" y="605471"/>
            <a:ext cx="3890059" cy="5648854"/>
          </a:xfrm>
          <a:prstGeom prst="line">
            <a:avLst/>
          </a:prstGeom>
          <a:ln w="3778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8785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AD72E6D-CCF7-A246-9CCA-6E1610BD1462}"/>
              </a:ext>
            </a:extLst>
          </p:cNvPr>
          <p:cNvGrpSpPr/>
          <p:nvPr/>
        </p:nvGrpSpPr>
        <p:grpSpPr>
          <a:xfrm>
            <a:off x="8269816" y="535113"/>
            <a:ext cx="2670815" cy="6022807"/>
            <a:chOff x="3496617" y="439833"/>
            <a:chExt cx="4547777" cy="6146002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48BA96C-C7C6-0945-8069-F45EDDED3756}"/>
                </a:ext>
              </a:extLst>
            </p:cNvPr>
            <p:cNvSpPr/>
            <p:nvPr/>
          </p:nvSpPr>
          <p:spPr>
            <a:xfrm flipH="1">
              <a:off x="6344226" y="456184"/>
              <a:ext cx="1416197" cy="1130368"/>
            </a:xfrm>
            <a:custGeom>
              <a:avLst/>
              <a:gdLst>
                <a:gd name="connsiteX0" fmla="*/ 0 w 1792162"/>
                <a:gd name="connsiteY0" fmla="*/ 1114519 h 1114519"/>
                <a:gd name="connsiteX1" fmla="*/ 511219 w 1792162"/>
                <a:gd name="connsiteY1" fmla="*/ 0 h 1114519"/>
                <a:gd name="connsiteX2" fmla="*/ 1792162 w 1792162"/>
                <a:gd name="connsiteY2" fmla="*/ 0 h 1114519"/>
                <a:gd name="connsiteX3" fmla="*/ 1280943 w 1792162"/>
                <a:gd name="connsiteY3" fmla="*/ 1114519 h 1114519"/>
                <a:gd name="connsiteX4" fmla="*/ 0 w 1792162"/>
                <a:gd name="connsiteY4" fmla="*/ 1114519 h 1114519"/>
                <a:gd name="connsiteX0" fmla="*/ 0 w 1513029"/>
                <a:gd name="connsiteY0" fmla="*/ 1124144 h 1124144"/>
                <a:gd name="connsiteX1" fmla="*/ 232086 w 1513029"/>
                <a:gd name="connsiteY1" fmla="*/ 0 h 1124144"/>
                <a:gd name="connsiteX2" fmla="*/ 1513029 w 1513029"/>
                <a:gd name="connsiteY2" fmla="*/ 0 h 1124144"/>
                <a:gd name="connsiteX3" fmla="*/ 1001810 w 1513029"/>
                <a:gd name="connsiteY3" fmla="*/ 1114519 h 1124144"/>
                <a:gd name="connsiteX4" fmla="*/ 0 w 1513029"/>
                <a:gd name="connsiteY4" fmla="*/ 1124144 h 1124144"/>
                <a:gd name="connsiteX0" fmla="*/ 0 w 1001810"/>
                <a:gd name="connsiteY0" fmla="*/ 1124144 h 1124144"/>
                <a:gd name="connsiteX1" fmla="*/ 232086 w 1001810"/>
                <a:gd name="connsiteY1" fmla="*/ 0 h 1124144"/>
                <a:gd name="connsiteX2" fmla="*/ 906638 w 1001810"/>
                <a:gd name="connsiteY2" fmla="*/ 394636 h 1124144"/>
                <a:gd name="connsiteX3" fmla="*/ 1001810 w 1001810"/>
                <a:gd name="connsiteY3" fmla="*/ 1114519 h 1124144"/>
                <a:gd name="connsiteX4" fmla="*/ 0 w 1001810"/>
                <a:gd name="connsiteY4" fmla="*/ 1124144 h 1124144"/>
                <a:gd name="connsiteX0" fmla="*/ 0 w 906638"/>
                <a:gd name="connsiteY0" fmla="*/ 1124144 h 1153020"/>
                <a:gd name="connsiteX1" fmla="*/ 232086 w 906638"/>
                <a:gd name="connsiteY1" fmla="*/ 0 h 1153020"/>
                <a:gd name="connsiteX2" fmla="*/ 906638 w 906638"/>
                <a:gd name="connsiteY2" fmla="*/ 394636 h 1153020"/>
                <a:gd name="connsiteX3" fmla="*/ 674551 w 906638"/>
                <a:gd name="connsiteY3" fmla="*/ 1153020 h 1153020"/>
                <a:gd name="connsiteX4" fmla="*/ 0 w 906638"/>
                <a:gd name="connsiteY4" fmla="*/ 1124144 h 115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638" h="1153020">
                  <a:moveTo>
                    <a:pt x="0" y="1124144"/>
                  </a:moveTo>
                  <a:lnTo>
                    <a:pt x="232086" y="0"/>
                  </a:lnTo>
                  <a:lnTo>
                    <a:pt x="906638" y="394636"/>
                  </a:lnTo>
                  <a:lnTo>
                    <a:pt x="674551" y="1153020"/>
                  </a:lnTo>
                  <a:lnTo>
                    <a:pt x="0" y="1124144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10557F2F-961C-F94D-A135-ED448A9761C8}"/>
                </a:ext>
              </a:extLst>
            </p:cNvPr>
            <p:cNvSpPr/>
            <p:nvPr/>
          </p:nvSpPr>
          <p:spPr>
            <a:xfrm>
              <a:off x="7178642" y="5367820"/>
              <a:ext cx="865752" cy="1178253"/>
            </a:xfrm>
            <a:custGeom>
              <a:avLst/>
              <a:gdLst>
                <a:gd name="connsiteX0" fmla="*/ 0 w 1584151"/>
                <a:gd name="connsiteY0" fmla="*/ 1531865 h 1531865"/>
                <a:gd name="connsiteX1" fmla="*/ 610739 w 1584151"/>
                <a:gd name="connsiteY1" fmla="*/ 0 h 1531865"/>
                <a:gd name="connsiteX2" fmla="*/ 1584151 w 1584151"/>
                <a:gd name="connsiteY2" fmla="*/ 0 h 1531865"/>
                <a:gd name="connsiteX3" fmla="*/ 973412 w 1584151"/>
                <a:gd name="connsiteY3" fmla="*/ 1531865 h 1531865"/>
                <a:gd name="connsiteX4" fmla="*/ 0 w 1584151"/>
                <a:gd name="connsiteY4" fmla="*/ 1531865 h 1531865"/>
                <a:gd name="connsiteX0" fmla="*/ 226659 w 973412"/>
                <a:gd name="connsiteY0" fmla="*/ 1281608 h 1531865"/>
                <a:gd name="connsiteX1" fmla="*/ 0 w 973412"/>
                <a:gd name="connsiteY1" fmla="*/ 0 h 1531865"/>
                <a:gd name="connsiteX2" fmla="*/ 973412 w 973412"/>
                <a:gd name="connsiteY2" fmla="*/ 0 h 1531865"/>
                <a:gd name="connsiteX3" fmla="*/ 362673 w 973412"/>
                <a:gd name="connsiteY3" fmla="*/ 1531865 h 1531865"/>
                <a:gd name="connsiteX4" fmla="*/ 226659 w 973412"/>
                <a:gd name="connsiteY4" fmla="*/ 1281608 h 1531865"/>
                <a:gd name="connsiteX0" fmla="*/ 0 w 746753"/>
                <a:gd name="connsiteY0" fmla="*/ 1300858 h 1551115"/>
                <a:gd name="connsiteX1" fmla="*/ 119851 w 746753"/>
                <a:gd name="connsiteY1" fmla="*/ 0 h 1551115"/>
                <a:gd name="connsiteX2" fmla="*/ 746753 w 746753"/>
                <a:gd name="connsiteY2" fmla="*/ 19250 h 1551115"/>
                <a:gd name="connsiteX3" fmla="*/ 136014 w 746753"/>
                <a:gd name="connsiteY3" fmla="*/ 1551115 h 1551115"/>
                <a:gd name="connsiteX4" fmla="*/ 0 w 746753"/>
                <a:gd name="connsiteY4" fmla="*/ 1300858 h 1551115"/>
                <a:gd name="connsiteX0" fmla="*/ 0 w 554247"/>
                <a:gd name="connsiteY0" fmla="*/ 1300858 h 1551115"/>
                <a:gd name="connsiteX1" fmla="*/ 119851 w 554247"/>
                <a:gd name="connsiteY1" fmla="*/ 0 h 1551115"/>
                <a:gd name="connsiteX2" fmla="*/ 554247 w 554247"/>
                <a:gd name="connsiteY2" fmla="*/ 28876 h 1551115"/>
                <a:gd name="connsiteX3" fmla="*/ 136014 w 554247"/>
                <a:gd name="connsiteY3" fmla="*/ 1551115 h 1551115"/>
                <a:gd name="connsiteX4" fmla="*/ 0 w 554247"/>
                <a:gd name="connsiteY4" fmla="*/ 1300858 h 155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4247" h="1551115">
                  <a:moveTo>
                    <a:pt x="0" y="1300858"/>
                  </a:moveTo>
                  <a:lnTo>
                    <a:pt x="119851" y="0"/>
                  </a:lnTo>
                  <a:lnTo>
                    <a:pt x="554247" y="28876"/>
                  </a:lnTo>
                  <a:lnTo>
                    <a:pt x="136014" y="1551115"/>
                  </a:lnTo>
                  <a:lnTo>
                    <a:pt x="0" y="130085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4510F2-8802-9441-97B4-38A05F47C556}"/>
                </a:ext>
              </a:extLst>
            </p:cNvPr>
            <p:cNvSpPr/>
            <p:nvPr/>
          </p:nvSpPr>
          <p:spPr>
            <a:xfrm>
              <a:off x="3496617" y="439833"/>
              <a:ext cx="3940713" cy="61460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9022954" y="62790"/>
            <a:ext cx="752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9078510" y="643297"/>
            <a:ext cx="76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9864035" y="626069"/>
            <a:ext cx="830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9323181" y="1045358"/>
            <a:ext cx="452209" cy="549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10131906" y="1027708"/>
            <a:ext cx="452209" cy="549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3ADD9F-27F4-FE4F-A617-3DAA7DA113B0}"/>
              </a:ext>
            </a:extLst>
          </p:cNvPr>
          <p:cNvSpPr txBox="1"/>
          <p:nvPr/>
        </p:nvSpPr>
        <p:spPr>
          <a:xfrm>
            <a:off x="521653" y="643296"/>
            <a:ext cx="5877856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Let’s say our data has 1,000 rows</a:t>
            </a: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And that we want to predict </a:t>
            </a:r>
            <a:r>
              <a:rPr lang="en-US" sz="2400" b="1" dirty="0">
                <a:latin typeface="Avenir Next" panose="020B0503020202020204" pitchFamily="34" charset="0"/>
              </a:rPr>
              <a:t>Temp</a:t>
            </a: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Avenir Next" panose="020B0503020202020204" pitchFamily="34" charset="0"/>
              </a:rPr>
              <a:t>Which data should we use?</a:t>
            </a:r>
            <a:br>
              <a:rPr lang="en-US" sz="2400" b="1" dirty="0">
                <a:solidFill>
                  <a:srgbClr val="0070C0"/>
                </a:solidFill>
                <a:latin typeface="Avenir Next" panose="020B0503020202020204" pitchFamily="34" charset="0"/>
              </a:rPr>
            </a:br>
            <a:r>
              <a:rPr lang="en-US" sz="2400" b="1" dirty="0">
                <a:solidFill>
                  <a:srgbClr val="0070C0"/>
                </a:solidFill>
                <a:latin typeface="Avenir Next" panose="020B0503020202020204" pitchFamily="34" charset="0"/>
              </a:rPr>
              <a:t>Split it in two?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endParaRPr lang="en-US" sz="2400" b="1" dirty="0">
              <a:latin typeface="Avenir Next" panose="020B05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8570044" y="1027708"/>
            <a:ext cx="452209" cy="549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30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45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19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44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36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13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28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35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17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8398822" y="643296"/>
            <a:ext cx="684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8489482" y="941611"/>
            <a:ext cx="1942711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eft Brace 20">
            <a:extLst>
              <a:ext uri="{FF2B5EF4-FFF2-40B4-BE49-F238E27FC236}">
                <a16:creationId xmlns:a16="http://schemas.microsoft.com/office/drawing/2014/main" id="{8778E932-B648-CC46-8EE9-8018AC139154}"/>
              </a:ext>
            </a:extLst>
          </p:cNvPr>
          <p:cNvSpPr/>
          <p:nvPr/>
        </p:nvSpPr>
        <p:spPr>
          <a:xfrm>
            <a:off x="7285899" y="622478"/>
            <a:ext cx="570900" cy="3834020"/>
          </a:xfrm>
          <a:prstGeom prst="leftBrace">
            <a:avLst>
              <a:gd name="adj1" fmla="val 58386"/>
              <a:gd name="adj2" fmla="val 50000"/>
            </a:avLst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E304FE5-1A1F-6241-B968-72EDB1A68FEC}"/>
              </a:ext>
            </a:extLst>
          </p:cNvPr>
          <p:cNvGrpSpPr/>
          <p:nvPr/>
        </p:nvGrpSpPr>
        <p:grpSpPr>
          <a:xfrm>
            <a:off x="10851984" y="551105"/>
            <a:ext cx="937912" cy="6022807"/>
            <a:chOff x="3496617" y="439833"/>
            <a:chExt cx="4536479" cy="6146002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32728945-9BCA-6C4F-9A80-43EB93653DAE}"/>
                </a:ext>
              </a:extLst>
            </p:cNvPr>
            <p:cNvSpPr/>
            <p:nvPr/>
          </p:nvSpPr>
          <p:spPr>
            <a:xfrm flipH="1">
              <a:off x="6432792" y="527982"/>
              <a:ext cx="1416196" cy="1130368"/>
            </a:xfrm>
            <a:custGeom>
              <a:avLst/>
              <a:gdLst>
                <a:gd name="connsiteX0" fmla="*/ 0 w 1792162"/>
                <a:gd name="connsiteY0" fmla="*/ 1114519 h 1114519"/>
                <a:gd name="connsiteX1" fmla="*/ 511219 w 1792162"/>
                <a:gd name="connsiteY1" fmla="*/ 0 h 1114519"/>
                <a:gd name="connsiteX2" fmla="*/ 1792162 w 1792162"/>
                <a:gd name="connsiteY2" fmla="*/ 0 h 1114519"/>
                <a:gd name="connsiteX3" fmla="*/ 1280943 w 1792162"/>
                <a:gd name="connsiteY3" fmla="*/ 1114519 h 1114519"/>
                <a:gd name="connsiteX4" fmla="*/ 0 w 1792162"/>
                <a:gd name="connsiteY4" fmla="*/ 1114519 h 1114519"/>
                <a:gd name="connsiteX0" fmla="*/ 0 w 1513029"/>
                <a:gd name="connsiteY0" fmla="*/ 1124144 h 1124144"/>
                <a:gd name="connsiteX1" fmla="*/ 232086 w 1513029"/>
                <a:gd name="connsiteY1" fmla="*/ 0 h 1124144"/>
                <a:gd name="connsiteX2" fmla="*/ 1513029 w 1513029"/>
                <a:gd name="connsiteY2" fmla="*/ 0 h 1124144"/>
                <a:gd name="connsiteX3" fmla="*/ 1001810 w 1513029"/>
                <a:gd name="connsiteY3" fmla="*/ 1114519 h 1124144"/>
                <a:gd name="connsiteX4" fmla="*/ 0 w 1513029"/>
                <a:gd name="connsiteY4" fmla="*/ 1124144 h 1124144"/>
                <a:gd name="connsiteX0" fmla="*/ 0 w 1001810"/>
                <a:gd name="connsiteY0" fmla="*/ 1124144 h 1124144"/>
                <a:gd name="connsiteX1" fmla="*/ 232086 w 1001810"/>
                <a:gd name="connsiteY1" fmla="*/ 0 h 1124144"/>
                <a:gd name="connsiteX2" fmla="*/ 906638 w 1001810"/>
                <a:gd name="connsiteY2" fmla="*/ 394636 h 1124144"/>
                <a:gd name="connsiteX3" fmla="*/ 1001810 w 1001810"/>
                <a:gd name="connsiteY3" fmla="*/ 1114519 h 1124144"/>
                <a:gd name="connsiteX4" fmla="*/ 0 w 1001810"/>
                <a:gd name="connsiteY4" fmla="*/ 1124144 h 1124144"/>
                <a:gd name="connsiteX0" fmla="*/ 0 w 906638"/>
                <a:gd name="connsiteY0" fmla="*/ 1124144 h 1153020"/>
                <a:gd name="connsiteX1" fmla="*/ 232086 w 906638"/>
                <a:gd name="connsiteY1" fmla="*/ 0 h 1153020"/>
                <a:gd name="connsiteX2" fmla="*/ 906638 w 906638"/>
                <a:gd name="connsiteY2" fmla="*/ 394636 h 1153020"/>
                <a:gd name="connsiteX3" fmla="*/ 674551 w 906638"/>
                <a:gd name="connsiteY3" fmla="*/ 1153020 h 1153020"/>
                <a:gd name="connsiteX4" fmla="*/ 0 w 906638"/>
                <a:gd name="connsiteY4" fmla="*/ 1124144 h 115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638" h="1153020">
                  <a:moveTo>
                    <a:pt x="0" y="1124144"/>
                  </a:moveTo>
                  <a:lnTo>
                    <a:pt x="232086" y="0"/>
                  </a:lnTo>
                  <a:lnTo>
                    <a:pt x="906638" y="394636"/>
                  </a:lnTo>
                  <a:lnTo>
                    <a:pt x="674551" y="1153020"/>
                  </a:lnTo>
                  <a:lnTo>
                    <a:pt x="0" y="1124144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Parallelogram 4">
              <a:extLst>
                <a:ext uri="{FF2B5EF4-FFF2-40B4-BE49-F238E27FC236}">
                  <a16:creationId xmlns:a16="http://schemas.microsoft.com/office/drawing/2014/main" id="{4C12A59F-EE23-2F4D-B17D-34B91655A197}"/>
                </a:ext>
              </a:extLst>
            </p:cNvPr>
            <p:cNvSpPr/>
            <p:nvPr/>
          </p:nvSpPr>
          <p:spPr>
            <a:xfrm>
              <a:off x="7167345" y="5242307"/>
              <a:ext cx="865751" cy="1178253"/>
            </a:xfrm>
            <a:custGeom>
              <a:avLst/>
              <a:gdLst>
                <a:gd name="connsiteX0" fmla="*/ 0 w 1584151"/>
                <a:gd name="connsiteY0" fmla="*/ 1531865 h 1531865"/>
                <a:gd name="connsiteX1" fmla="*/ 610739 w 1584151"/>
                <a:gd name="connsiteY1" fmla="*/ 0 h 1531865"/>
                <a:gd name="connsiteX2" fmla="*/ 1584151 w 1584151"/>
                <a:gd name="connsiteY2" fmla="*/ 0 h 1531865"/>
                <a:gd name="connsiteX3" fmla="*/ 973412 w 1584151"/>
                <a:gd name="connsiteY3" fmla="*/ 1531865 h 1531865"/>
                <a:gd name="connsiteX4" fmla="*/ 0 w 1584151"/>
                <a:gd name="connsiteY4" fmla="*/ 1531865 h 1531865"/>
                <a:gd name="connsiteX0" fmla="*/ 226659 w 973412"/>
                <a:gd name="connsiteY0" fmla="*/ 1281608 h 1531865"/>
                <a:gd name="connsiteX1" fmla="*/ 0 w 973412"/>
                <a:gd name="connsiteY1" fmla="*/ 0 h 1531865"/>
                <a:gd name="connsiteX2" fmla="*/ 973412 w 973412"/>
                <a:gd name="connsiteY2" fmla="*/ 0 h 1531865"/>
                <a:gd name="connsiteX3" fmla="*/ 362673 w 973412"/>
                <a:gd name="connsiteY3" fmla="*/ 1531865 h 1531865"/>
                <a:gd name="connsiteX4" fmla="*/ 226659 w 973412"/>
                <a:gd name="connsiteY4" fmla="*/ 1281608 h 1531865"/>
                <a:gd name="connsiteX0" fmla="*/ 0 w 746753"/>
                <a:gd name="connsiteY0" fmla="*/ 1300858 h 1551115"/>
                <a:gd name="connsiteX1" fmla="*/ 119851 w 746753"/>
                <a:gd name="connsiteY1" fmla="*/ 0 h 1551115"/>
                <a:gd name="connsiteX2" fmla="*/ 746753 w 746753"/>
                <a:gd name="connsiteY2" fmla="*/ 19250 h 1551115"/>
                <a:gd name="connsiteX3" fmla="*/ 136014 w 746753"/>
                <a:gd name="connsiteY3" fmla="*/ 1551115 h 1551115"/>
                <a:gd name="connsiteX4" fmla="*/ 0 w 746753"/>
                <a:gd name="connsiteY4" fmla="*/ 1300858 h 1551115"/>
                <a:gd name="connsiteX0" fmla="*/ 0 w 554247"/>
                <a:gd name="connsiteY0" fmla="*/ 1300858 h 1551115"/>
                <a:gd name="connsiteX1" fmla="*/ 119851 w 554247"/>
                <a:gd name="connsiteY1" fmla="*/ 0 h 1551115"/>
                <a:gd name="connsiteX2" fmla="*/ 554247 w 554247"/>
                <a:gd name="connsiteY2" fmla="*/ 28876 h 1551115"/>
                <a:gd name="connsiteX3" fmla="*/ 136014 w 554247"/>
                <a:gd name="connsiteY3" fmla="*/ 1551115 h 1551115"/>
                <a:gd name="connsiteX4" fmla="*/ 0 w 554247"/>
                <a:gd name="connsiteY4" fmla="*/ 1300858 h 155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4247" h="1551115">
                  <a:moveTo>
                    <a:pt x="0" y="1300858"/>
                  </a:moveTo>
                  <a:lnTo>
                    <a:pt x="119851" y="0"/>
                  </a:lnTo>
                  <a:lnTo>
                    <a:pt x="554247" y="28876"/>
                  </a:lnTo>
                  <a:lnTo>
                    <a:pt x="136014" y="1551115"/>
                  </a:lnTo>
                  <a:lnTo>
                    <a:pt x="0" y="130085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F2776D6-5969-0049-85AC-F3A28F6B51F4}"/>
                </a:ext>
              </a:extLst>
            </p:cNvPr>
            <p:cNvSpPr/>
            <p:nvPr/>
          </p:nvSpPr>
          <p:spPr>
            <a:xfrm>
              <a:off x="3496617" y="439833"/>
              <a:ext cx="3940712" cy="61460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1257A1F-A21E-8749-A787-C45BB75C793A}"/>
              </a:ext>
            </a:extLst>
          </p:cNvPr>
          <p:cNvSpPr/>
          <p:nvPr/>
        </p:nvSpPr>
        <p:spPr>
          <a:xfrm>
            <a:off x="10976450" y="606565"/>
            <a:ext cx="595271" cy="5879902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25C8E2-A1F5-6F4D-B1E3-7F578BFA840E}"/>
              </a:ext>
            </a:extLst>
          </p:cNvPr>
          <p:cNvSpPr txBox="1"/>
          <p:nvPr/>
        </p:nvSpPr>
        <p:spPr>
          <a:xfrm>
            <a:off x="11107429" y="1025513"/>
            <a:ext cx="452209" cy="549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68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61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36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80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68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55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92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78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BBC43BA-7DE9-7242-A9C8-0AB10F1DE7FE}"/>
              </a:ext>
            </a:extLst>
          </p:cNvPr>
          <p:cNvCxnSpPr>
            <a:cxnSpLocks/>
          </p:cNvCxnSpPr>
          <p:nvPr/>
        </p:nvCxnSpPr>
        <p:spPr>
          <a:xfrm>
            <a:off x="10976450" y="941611"/>
            <a:ext cx="610672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10847872" y="637487"/>
            <a:ext cx="818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71859B-4749-8740-95DB-694C23EB4265}"/>
              </a:ext>
            </a:extLst>
          </p:cNvPr>
          <p:cNvSpPr txBox="1"/>
          <p:nvPr/>
        </p:nvSpPr>
        <p:spPr>
          <a:xfrm>
            <a:off x="10907065" y="87748"/>
            <a:ext cx="752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63A854-4898-5049-A1B0-3E343DB825FF}"/>
              </a:ext>
            </a:extLst>
          </p:cNvPr>
          <p:cNvSpPr/>
          <p:nvPr/>
        </p:nvSpPr>
        <p:spPr>
          <a:xfrm rot="16200000">
            <a:off x="6019131" y="2191980"/>
            <a:ext cx="1974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B930A0"/>
                </a:solidFill>
                <a:latin typeface="Avenir Next" panose="020B0503020202020204" pitchFamily="34" charset="0"/>
              </a:rPr>
              <a:t>TRAINING</a:t>
            </a:r>
            <a:endParaRPr lang="en-US" sz="2800" dirty="0">
              <a:solidFill>
                <a:srgbClr val="B930A0"/>
              </a:solidFill>
            </a:endParaRP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1A5530BF-77BD-8F46-8802-2FF00C01D7C0}"/>
              </a:ext>
            </a:extLst>
          </p:cNvPr>
          <p:cNvSpPr/>
          <p:nvPr/>
        </p:nvSpPr>
        <p:spPr>
          <a:xfrm>
            <a:off x="7273053" y="4581624"/>
            <a:ext cx="570900" cy="1830325"/>
          </a:xfrm>
          <a:prstGeom prst="leftBrace">
            <a:avLst>
              <a:gd name="adj1" fmla="val 58386"/>
              <a:gd name="adj2" fmla="val 50000"/>
            </a:avLst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4929FB3-3400-7E4C-80EE-7E0E68D4357B}"/>
              </a:ext>
            </a:extLst>
          </p:cNvPr>
          <p:cNvCxnSpPr>
            <a:cxnSpLocks/>
          </p:cNvCxnSpPr>
          <p:nvPr/>
        </p:nvCxnSpPr>
        <p:spPr>
          <a:xfrm>
            <a:off x="8269816" y="4581624"/>
            <a:ext cx="2314299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CB886C7-70CC-2947-9B3A-191E733D1A03}"/>
              </a:ext>
            </a:extLst>
          </p:cNvPr>
          <p:cNvCxnSpPr>
            <a:cxnSpLocks/>
          </p:cNvCxnSpPr>
          <p:nvPr/>
        </p:nvCxnSpPr>
        <p:spPr>
          <a:xfrm>
            <a:off x="10848363" y="4578355"/>
            <a:ext cx="818359" cy="3269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714F9EEC-51B5-8347-8FDC-967EBAEA9FBE}"/>
              </a:ext>
            </a:extLst>
          </p:cNvPr>
          <p:cNvSpPr/>
          <p:nvPr/>
        </p:nvSpPr>
        <p:spPr>
          <a:xfrm rot="16200000">
            <a:off x="6072873" y="5264630"/>
            <a:ext cx="1974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B930A0"/>
                </a:solidFill>
                <a:latin typeface="Avenir Next" panose="020B0503020202020204" pitchFamily="34" charset="0"/>
              </a:rPr>
              <a:t>TESTING</a:t>
            </a:r>
            <a:endParaRPr lang="en-US" sz="2800" dirty="0">
              <a:solidFill>
                <a:srgbClr val="B9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637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AD72E6D-CCF7-A246-9CCA-6E1610BD1462}"/>
              </a:ext>
            </a:extLst>
          </p:cNvPr>
          <p:cNvGrpSpPr/>
          <p:nvPr/>
        </p:nvGrpSpPr>
        <p:grpSpPr>
          <a:xfrm>
            <a:off x="8269816" y="535113"/>
            <a:ext cx="2670815" cy="6022807"/>
            <a:chOff x="3496617" y="439833"/>
            <a:chExt cx="4547777" cy="6146002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48BA96C-C7C6-0945-8069-F45EDDED3756}"/>
                </a:ext>
              </a:extLst>
            </p:cNvPr>
            <p:cNvSpPr/>
            <p:nvPr/>
          </p:nvSpPr>
          <p:spPr>
            <a:xfrm flipH="1">
              <a:off x="6344226" y="456184"/>
              <a:ext cx="1416197" cy="1130368"/>
            </a:xfrm>
            <a:custGeom>
              <a:avLst/>
              <a:gdLst>
                <a:gd name="connsiteX0" fmla="*/ 0 w 1792162"/>
                <a:gd name="connsiteY0" fmla="*/ 1114519 h 1114519"/>
                <a:gd name="connsiteX1" fmla="*/ 511219 w 1792162"/>
                <a:gd name="connsiteY1" fmla="*/ 0 h 1114519"/>
                <a:gd name="connsiteX2" fmla="*/ 1792162 w 1792162"/>
                <a:gd name="connsiteY2" fmla="*/ 0 h 1114519"/>
                <a:gd name="connsiteX3" fmla="*/ 1280943 w 1792162"/>
                <a:gd name="connsiteY3" fmla="*/ 1114519 h 1114519"/>
                <a:gd name="connsiteX4" fmla="*/ 0 w 1792162"/>
                <a:gd name="connsiteY4" fmla="*/ 1114519 h 1114519"/>
                <a:gd name="connsiteX0" fmla="*/ 0 w 1513029"/>
                <a:gd name="connsiteY0" fmla="*/ 1124144 h 1124144"/>
                <a:gd name="connsiteX1" fmla="*/ 232086 w 1513029"/>
                <a:gd name="connsiteY1" fmla="*/ 0 h 1124144"/>
                <a:gd name="connsiteX2" fmla="*/ 1513029 w 1513029"/>
                <a:gd name="connsiteY2" fmla="*/ 0 h 1124144"/>
                <a:gd name="connsiteX3" fmla="*/ 1001810 w 1513029"/>
                <a:gd name="connsiteY3" fmla="*/ 1114519 h 1124144"/>
                <a:gd name="connsiteX4" fmla="*/ 0 w 1513029"/>
                <a:gd name="connsiteY4" fmla="*/ 1124144 h 1124144"/>
                <a:gd name="connsiteX0" fmla="*/ 0 w 1001810"/>
                <a:gd name="connsiteY0" fmla="*/ 1124144 h 1124144"/>
                <a:gd name="connsiteX1" fmla="*/ 232086 w 1001810"/>
                <a:gd name="connsiteY1" fmla="*/ 0 h 1124144"/>
                <a:gd name="connsiteX2" fmla="*/ 906638 w 1001810"/>
                <a:gd name="connsiteY2" fmla="*/ 394636 h 1124144"/>
                <a:gd name="connsiteX3" fmla="*/ 1001810 w 1001810"/>
                <a:gd name="connsiteY3" fmla="*/ 1114519 h 1124144"/>
                <a:gd name="connsiteX4" fmla="*/ 0 w 1001810"/>
                <a:gd name="connsiteY4" fmla="*/ 1124144 h 1124144"/>
                <a:gd name="connsiteX0" fmla="*/ 0 w 906638"/>
                <a:gd name="connsiteY0" fmla="*/ 1124144 h 1153020"/>
                <a:gd name="connsiteX1" fmla="*/ 232086 w 906638"/>
                <a:gd name="connsiteY1" fmla="*/ 0 h 1153020"/>
                <a:gd name="connsiteX2" fmla="*/ 906638 w 906638"/>
                <a:gd name="connsiteY2" fmla="*/ 394636 h 1153020"/>
                <a:gd name="connsiteX3" fmla="*/ 674551 w 906638"/>
                <a:gd name="connsiteY3" fmla="*/ 1153020 h 1153020"/>
                <a:gd name="connsiteX4" fmla="*/ 0 w 906638"/>
                <a:gd name="connsiteY4" fmla="*/ 1124144 h 115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638" h="1153020">
                  <a:moveTo>
                    <a:pt x="0" y="1124144"/>
                  </a:moveTo>
                  <a:lnTo>
                    <a:pt x="232086" y="0"/>
                  </a:lnTo>
                  <a:lnTo>
                    <a:pt x="906638" y="394636"/>
                  </a:lnTo>
                  <a:lnTo>
                    <a:pt x="674551" y="1153020"/>
                  </a:lnTo>
                  <a:lnTo>
                    <a:pt x="0" y="1124144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10557F2F-961C-F94D-A135-ED448A9761C8}"/>
                </a:ext>
              </a:extLst>
            </p:cNvPr>
            <p:cNvSpPr/>
            <p:nvPr/>
          </p:nvSpPr>
          <p:spPr>
            <a:xfrm>
              <a:off x="7178642" y="5367820"/>
              <a:ext cx="865752" cy="1178253"/>
            </a:xfrm>
            <a:custGeom>
              <a:avLst/>
              <a:gdLst>
                <a:gd name="connsiteX0" fmla="*/ 0 w 1584151"/>
                <a:gd name="connsiteY0" fmla="*/ 1531865 h 1531865"/>
                <a:gd name="connsiteX1" fmla="*/ 610739 w 1584151"/>
                <a:gd name="connsiteY1" fmla="*/ 0 h 1531865"/>
                <a:gd name="connsiteX2" fmla="*/ 1584151 w 1584151"/>
                <a:gd name="connsiteY2" fmla="*/ 0 h 1531865"/>
                <a:gd name="connsiteX3" fmla="*/ 973412 w 1584151"/>
                <a:gd name="connsiteY3" fmla="*/ 1531865 h 1531865"/>
                <a:gd name="connsiteX4" fmla="*/ 0 w 1584151"/>
                <a:gd name="connsiteY4" fmla="*/ 1531865 h 1531865"/>
                <a:gd name="connsiteX0" fmla="*/ 226659 w 973412"/>
                <a:gd name="connsiteY0" fmla="*/ 1281608 h 1531865"/>
                <a:gd name="connsiteX1" fmla="*/ 0 w 973412"/>
                <a:gd name="connsiteY1" fmla="*/ 0 h 1531865"/>
                <a:gd name="connsiteX2" fmla="*/ 973412 w 973412"/>
                <a:gd name="connsiteY2" fmla="*/ 0 h 1531865"/>
                <a:gd name="connsiteX3" fmla="*/ 362673 w 973412"/>
                <a:gd name="connsiteY3" fmla="*/ 1531865 h 1531865"/>
                <a:gd name="connsiteX4" fmla="*/ 226659 w 973412"/>
                <a:gd name="connsiteY4" fmla="*/ 1281608 h 1531865"/>
                <a:gd name="connsiteX0" fmla="*/ 0 w 746753"/>
                <a:gd name="connsiteY0" fmla="*/ 1300858 h 1551115"/>
                <a:gd name="connsiteX1" fmla="*/ 119851 w 746753"/>
                <a:gd name="connsiteY1" fmla="*/ 0 h 1551115"/>
                <a:gd name="connsiteX2" fmla="*/ 746753 w 746753"/>
                <a:gd name="connsiteY2" fmla="*/ 19250 h 1551115"/>
                <a:gd name="connsiteX3" fmla="*/ 136014 w 746753"/>
                <a:gd name="connsiteY3" fmla="*/ 1551115 h 1551115"/>
                <a:gd name="connsiteX4" fmla="*/ 0 w 746753"/>
                <a:gd name="connsiteY4" fmla="*/ 1300858 h 1551115"/>
                <a:gd name="connsiteX0" fmla="*/ 0 w 554247"/>
                <a:gd name="connsiteY0" fmla="*/ 1300858 h 1551115"/>
                <a:gd name="connsiteX1" fmla="*/ 119851 w 554247"/>
                <a:gd name="connsiteY1" fmla="*/ 0 h 1551115"/>
                <a:gd name="connsiteX2" fmla="*/ 554247 w 554247"/>
                <a:gd name="connsiteY2" fmla="*/ 28876 h 1551115"/>
                <a:gd name="connsiteX3" fmla="*/ 136014 w 554247"/>
                <a:gd name="connsiteY3" fmla="*/ 1551115 h 1551115"/>
                <a:gd name="connsiteX4" fmla="*/ 0 w 554247"/>
                <a:gd name="connsiteY4" fmla="*/ 1300858 h 155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4247" h="1551115">
                  <a:moveTo>
                    <a:pt x="0" y="1300858"/>
                  </a:moveTo>
                  <a:lnTo>
                    <a:pt x="119851" y="0"/>
                  </a:lnTo>
                  <a:lnTo>
                    <a:pt x="554247" y="28876"/>
                  </a:lnTo>
                  <a:lnTo>
                    <a:pt x="136014" y="1551115"/>
                  </a:lnTo>
                  <a:lnTo>
                    <a:pt x="0" y="130085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4510F2-8802-9441-97B4-38A05F47C556}"/>
                </a:ext>
              </a:extLst>
            </p:cNvPr>
            <p:cNvSpPr/>
            <p:nvPr/>
          </p:nvSpPr>
          <p:spPr>
            <a:xfrm>
              <a:off x="3496617" y="439833"/>
              <a:ext cx="3940713" cy="61460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9022954" y="62790"/>
            <a:ext cx="752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9078510" y="643297"/>
            <a:ext cx="76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9864035" y="626069"/>
            <a:ext cx="830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9323181" y="1045358"/>
            <a:ext cx="452209" cy="549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10131906" y="1027708"/>
            <a:ext cx="452209" cy="549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3ADD9F-27F4-FE4F-A617-3DAA7DA113B0}"/>
              </a:ext>
            </a:extLst>
          </p:cNvPr>
          <p:cNvSpPr txBox="1"/>
          <p:nvPr/>
        </p:nvSpPr>
        <p:spPr>
          <a:xfrm>
            <a:off x="521653" y="643296"/>
            <a:ext cx="5877856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Let’s say our data has 1,000 rows</a:t>
            </a: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And that we want to predict </a:t>
            </a:r>
            <a:r>
              <a:rPr lang="en-US" sz="2400" b="1" dirty="0">
                <a:latin typeface="Avenir Next" panose="020B0503020202020204" pitchFamily="34" charset="0"/>
              </a:rPr>
              <a:t>Temp</a:t>
            </a: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Avenir Next" panose="020B0503020202020204" pitchFamily="34" charset="0"/>
              </a:rPr>
              <a:t>Which data should we use?</a:t>
            </a:r>
            <a:br>
              <a:rPr lang="en-US" sz="2400" b="1" dirty="0">
                <a:solidFill>
                  <a:srgbClr val="0070C0"/>
                </a:solidFill>
                <a:latin typeface="Avenir Next" panose="020B0503020202020204" pitchFamily="34" charset="0"/>
              </a:rPr>
            </a:br>
            <a:r>
              <a:rPr lang="en-US" sz="2400" b="1" dirty="0">
                <a:solidFill>
                  <a:srgbClr val="0070C0"/>
                </a:solidFill>
                <a:latin typeface="Avenir Next" panose="020B0503020202020204" pitchFamily="34" charset="0"/>
              </a:rPr>
              <a:t>Split it in two?</a:t>
            </a:r>
          </a:p>
          <a:p>
            <a:pPr lvl="1">
              <a:lnSpc>
                <a:spcPct val="150000"/>
              </a:lnSpc>
              <a:spcBef>
                <a:spcPts val="1200"/>
              </a:spcBef>
            </a:pPr>
            <a:endParaRPr lang="en-US" sz="2400" b="1" dirty="0">
              <a:solidFill>
                <a:srgbClr val="0070C0"/>
              </a:solidFill>
              <a:latin typeface="Avenir Next" panose="020B0503020202020204" pitchFamily="34" charset="0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endParaRPr lang="en-US" sz="2400" b="1" dirty="0">
              <a:latin typeface="Avenir Next" panose="020B05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8570044" y="1027708"/>
            <a:ext cx="452209" cy="549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30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45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19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44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36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13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28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35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17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8398822" y="643296"/>
            <a:ext cx="684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8489482" y="941611"/>
            <a:ext cx="1942711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eft Brace 20">
            <a:extLst>
              <a:ext uri="{FF2B5EF4-FFF2-40B4-BE49-F238E27FC236}">
                <a16:creationId xmlns:a16="http://schemas.microsoft.com/office/drawing/2014/main" id="{8778E932-B648-CC46-8EE9-8018AC139154}"/>
              </a:ext>
            </a:extLst>
          </p:cNvPr>
          <p:cNvSpPr/>
          <p:nvPr/>
        </p:nvSpPr>
        <p:spPr>
          <a:xfrm>
            <a:off x="7285899" y="622478"/>
            <a:ext cx="570900" cy="3834020"/>
          </a:xfrm>
          <a:prstGeom prst="leftBrace">
            <a:avLst>
              <a:gd name="adj1" fmla="val 58386"/>
              <a:gd name="adj2" fmla="val 50000"/>
            </a:avLst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E304FE5-1A1F-6241-B968-72EDB1A68FEC}"/>
              </a:ext>
            </a:extLst>
          </p:cNvPr>
          <p:cNvGrpSpPr/>
          <p:nvPr/>
        </p:nvGrpSpPr>
        <p:grpSpPr>
          <a:xfrm>
            <a:off x="10851984" y="551105"/>
            <a:ext cx="937912" cy="6022807"/>
            <a:chOff x="3496617" y="439833"/>
            <a:chExt cx="4536479" cy="6146002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32728945-9BCA-6C4F-9A80-43EB93653DAE}"/>
                </a:ext>
              </a:extLst>
            </p:cNvPr>
            <p:cNvSpPr/>
            <p:nvPr/>
          </p:nvSpPr>
          <p:spPr>
            <a:xfrm flipH="1">
              <a:off x="6432792" y="527982"/>
              <a:ext cx="1416196" cy="1130368"/>
            </a:xfrm>
            <a:custGeom>
              <a:avLst/>
              <a:gdLst>
                <a:gd name="connsiteX0" fmla="*/ 0 w 1792162"/>
                <a:gd name="connsiteY0" fmla="*/ 1114519 h 1114519"/>
                <a:gd name="connsiteX1" fmla="*/ 511219 w 1792162"/>
                <a:gd name="connsiteY1" fmla="*/ 0 h 1114519"/>
                <a:gd name="connsiteX2" fmla="*/ 1792162 w 1792162"/>
                <a:gd name="connsiteY2" fmla="*/ 0 h 1114519"/>
                <a:gd name="connsiteX3" fmla="*/ 1280943 w 1792162"/>
                <a:gd name="connsiteY3" fmla="*/ 1114519 h 1114519"/>
                <a:gd name="connsiteX4" fmla="*/ 0 w 1792162"/>
                <a:gd name="connsiteY4" fmla="*/ 1114519 h 1114519"/>
                <a:gd name="connsiteX0" fmla="*/ 0 w 1513029"/>
                <a:gd name="connsiteY0" fmla="*/ 1124144 h 1124144"/>
                <a:gd name="connsiteX1" fmla="*/ 232086 w 1513029"/>
                <a:gd name="connsiteY1" fmla="*/ 0 h 1124144"/>
                <a:gd name="connsiteX2" fmla="*/ 1513029 w 1513029"/>
                <a:gd name="connsiteY2" fmla="*/ 0 h 1124144"/>
                <a:gd name="connsiteX3" fmla="*/ 1001810 w 1513029"/>
                <a:gd name="connsiteY3" fmla="*/ 1114519 h 1124144"/>
                <a:gd name="connsiteX4" fmla="*/ 0 w 1513029"/>
                <a:gd name="connsiteY4" fmla="*/ 1124144 h 1124144"/>
                <a:gd name="connsiteX0" fmla="*/ 0 w 1001810"/>
                <a:gd name="connsiteY0" fmla="*/ 1124144 h 1124144"/>
                <a:gd name="connsiteX1" fmla="*/ 232086 w 1001810"/>
                <a:gd name="connsiteY1" fmla="*/ 0 h 1124144"/>
                <a:gd name="connsiteX2" fmla="*/ 906638 w 1001810"/>
                <a:gd name="connsiteY2" fmla="*/ 394636 h 1124144"/>
                <a:gd name="connsiteX3" fmla="*/ 1001810 w 1001810"/>
                <a:gd name="connsiteY3" fmla="*/ 1114519 h 1124144"/>
                <a:gd name="connsiteX4" fmla="*/ 0 w 1001810"/>
                <a:gd name="connsiteY4" fmla="*/ 1124144 h 1124144"/>
                <a:gd name="connsiteX0" fmla="*/ 0 w 906638"/>
                <a:gd name="connsiteY0" fmla="*/ 1124144 h 1153020"/>
                <a:gd name="connsiteX1" fmla="*/ 232086 w 906638"/>
                <a:gd name="connsiteY1" fmla="*/ 0 h 1153020"/>
                <a:gd name="connsiteX2" fmla="*/ 906638 w 906638"/>
                <a:gd name="connsiteY2" fmla="*/ 394636 h 1153020"/>
                <a:gd name="connsiteX3" fmla="*/ 674551 w 906638"/>
                <a:gd name="connsiteY3" fmla="*/ 1153020 h 1153020"/>
                <a:gd name="connsiteX4" fmla="*/ 0 w 906638"/>
                <a:gd name="connsiteY4" fmla="*/ 1124144 h 115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638" h="1153020">
                  <a:moveTo>
                    <a:pt x="0" y="1124144"/>
                  </a:moveTo>
                  <a:lnTo>
                    <a:pt x="232086" y="0"/>
                  </a:lnTo>
                  <a:lnTo>
                    <a:pt x="906638" y="394636"/>
                  </a:lnTo>
                  <a:lnTo>
                    <a:pt x="674551" y="1153020"/>
                  </a:lnTo>
                  <a:lnTo>
                    <a:pt x="0" y="1124144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Parallelogram 4">
              <a:extLst>
                <a:ext uri="{FF2B5EF4-FFF2-40B4-BE49-F238E27FC236}">
                  <a16:creationId xmlns:a16="http://schemas.microsoft.com/office/drawing/2014/main" id="{4C12A59F-EE23-2F4D-B17D-34B91655A197}"/>
                </a:ext>
              </a:extLst>
            </p:cNvPr>
            <p:cNvSpPr/>
            <p:nvPr/>
          </p:nvSpPr>
          <p:spPr>
            <a:xfrm>
              <a:off x="7167345" y="5242307"/>
              <a:ext cx="865751" cy="1178253"/>
            </a:xfrm>
            <a:custGeom>
              <a:avLst/>
              <a:gdLst>
                <a:gd name="connsiteX0" fmla="*/ 0 w 1584151"/>
                <a:gd name="connsiteY0" fmla="*/ 1531865 h 1531865"/>
                <a:gd name="connsiteX1" fmla="*/ 610739 w 1584151"/>
                <a:gd name="connsiteY1" fmla="*/ 0 h 1531865"/>
                <a:gd name="connsiteX2" fmla="*/ 1584151 w 1584151"/>
                <a:gd name="connsiteY2" fmla="*/ 0 h 1531865"/>
                <a:gd name="connsiteX3" fmla="*/ 973412 w 1584151"/>
                <a:gd name="connsiteY3" fmla="*/ 1531865 h 1531865"/>
                <a:gd name="connsiteX4" fmla="*/ 0 w 1584151"/>
                <a:gd name="connsiteY4" fmla="*/ 1531865 h 1531865"/>
                <a:gd name="connsiteX0" fmla="*/ 226659 w 973412"/>
                <a:gd name="connsiteY0" fmla="*/ 1281608 h 1531865"/>
                <a:gd name="connsiteX1" fmla="*/ 0 w 973412"/>
                <a:gd name="connsiteY1" fmla="*/ 0 h 1531865"/>
                <a:gd name="connsiteX2" fmla="*/ 973412 w 973412"/>
                <a:gd name="connsiteY2" fmla="*/ 0 h 1531865"/>
                <a:gd name="connsiteX3" fmla="*/ 362673 w 973412"/>
                <a:gd name="connsiteY3" fmla="*/ 1531865 h 1531865"/>
                <a:gd name="connsiteX4" fmla="*/ 226659 w 973412"/>
                <a:gd name="connsiteY4" fmla="*/ 1281608 h 1531865"/>
                <a:gd name="connsiteX0" fmla="*/ 0 w 746753"/>
                <a:gd name="connsiteY0" fmla="*/ 1300858 h 1551115"/>
                <a:gd name="connsiteX1" fmla="*/ 119851 w 746753"/>
                <a:gd name="connsiteY1" fmla="*/ 0 h 1551115"/>
                <a:gd name="connsiteX2" fmla="*/ 746753 w 746753"/>
                <a:gd name="connsiteY2" fmla="*/ 19250 h 1551115"/>
                <a:gd name="connsiteX3" fmla="*/ 136014 w 746753"/>
                <a:gd name="connsiteY3" fmla="*/ 1551115 h 1551115"/>
                <a:gd name="connsiteX4" fmla="*/ 0 w 746753"/>
                <a:gd name="connsiteY4" fmla="*/ 1300858 h 1551115"/>
                <a:gd name="connsiteX0" fmla="*/ 0 w 554247"/>
                <a:gd name="connsiteY0" fmla="*/ 1300858 h 1551115"/>
                <a:gd name="connsiteX1" fmla="*/ 119851 w 554247"/>
                <a:gd name="connsiteY1" fmla="*/ 0 h 1551115"/>
                <a:gd name="connsiteX2" fmla="*/ 554247 w 554247"/>
                <a:gd name="connsiteY2" fmla="*/ 28876 h 1551115"/>
                <a:gd name="connsiteX3" fmla="*/ 136014 w 554247"/>
                <a:gd name="connsiteY3" fmla="*/ 1551115 h 1551115"/>
                <a:gd name="connsiteX4" fmla="*/ 0 w 554247"/>
                <a:gd name="connsiteY4" fmla="*/ 1300858 h 155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4247" h="1551115">
                  <a:moveTo>
                    <a:pt x="0" y="1300858"/>
                  </a:moveTo>
                  <a:lnTo>
                    <a:pt x="119851" y="0"/>
                  </a:lnTo>
                  <a:lnTo>
                    <a:pt x="554247" y="28876"/>
                  </a:lnTo>
                  <a:lnTo>
                    <a:pt x="136014" y="1551115"/>
                  </a:lnTo>
                  <a:lnTo>
                    <a:pt x="0" y="130085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F2776D6-5969-0049-85AC-F3A28F6B51F4}"/>
                </a:ext>
              </a:extLst>
            </p:cNvPr>
            <p:cNvSpPr/>
            <p:nvPr/>
          </p:nvSpPr>
          <p:spPr>
            <a:xfrm>
              <a:off x="3496617" y="439833"/>
              <a:ext cx="3940712" cy="61460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1257A1F-A21E-8749-A787-C45BB75C793A}"/>
              </a:ext>
            </a:extLst>
          </p:cNvPr>
          <p:cNvSpPr/>
          <p:nvPr/>
        </p:nvSpPr>
        <p:spPr>
          <a:xfrm>
            <a:off x="10976450" y="606565"/>
            <a:ext cx="595271" cy="5879902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25C8E2-A1F5-6F4D-B1E3-7F578BFA840E}"/>
              </a:ext>
            </a:extLst>
          </p:cNvPr>
          <p:cNvSpPr txBox="1"/>
          <p:nvPr/>
        </p:nvSpPr>
        <p:spPr>
          <a:xfrm>
            <a:off x="11107429" y="1025513"/>
            <a:ext cx="452209" cy="549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68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61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36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80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68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55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92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78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BBC43BA-7DE9-7242-A9C8-0AB10F1DE7FE}"/>
              </a:ext>
            </a:extLst>
          </p:cNvPr>
          <p:cNvCxnSpPr>
            <a:cxnSpLocks/>
          </p:cNvCxnSpPr>
          <p:nvPr/>
        </p:nvCxnSpPr>
        <p:spPr>
          <a:xfrm>
            <a:off x="10976450" y="941611"/>
            <a:ext cx="610672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10847872" y="637487"/>
            <a:ext cx="818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71859B-4749-8740-95DB-694C23EB4265}"/>
              </a:ext>
            </a:extLst>
          </p:cNvPr>
          <p:cNvSpPr txBox="1"/>
          <p:nvPr/>
        </p:nvSpPr>
        <p:spPr>
          <a:xfrm>
            <a:off x="10907065" y="87748"/>
            <a:ext cx="752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63A854-4898-5049-A1B0-3E343DB825FF}"/>
              </a:ext>
            </a:extLst>
          </p:cNvPr>
          <p:cNvSpPr/>
          <p:nvPr/>
        </p:nvSpPr>
        <p:spPr>
          <a:xfrm rot="16200000">
            <a:off x="6019131" y="2191980"/>
            <a:ext cx="1974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B930A0"/>
                </a:solidFill>
                <a:latin typeface="Avenir Next" panose="020B0503020202020204" pitchFamily="34" charset="0"/>
              </a:rPr>
              <a:t>TRAINING</a:t>
            </a:r>
            <a:endParaRPr lang="en-US" sz="2800" dirty="0">
              <a:solidFill>
                <a:srgbClr val="B930A0"/>
              </a:solidFill>
            </a:endParaRP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1A5530BF-77BD-8F46-8802-2FF00C01D7C0}"/>
              </a:ext>
            </a:extLst>
          </p:cNvPr>
          <p:cNvSpPr/>
          <p:nvPr/>
        </p:nvSpPr>
        <p:spPr>
          <a:xfrm>
            <a:off x="7273053" y="4581624"/>
            <a:ext cx="570900" cy="1830325"/>
          </a:xfrm>
          <a:prstGeom prst="leftBrace">
            <a:avLst>
              <a:gd name="adj1" fmla="val 58386"/>
              <a:gd name="adj2" fmla="val 50000"/>
            </a:avLst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4929FB3-3400-7E4C-80EE-7E0E68D4357B}"/>
              </a:ext>
            </a:extLst>
          </p:cNvPr>
          <p:cNvCxnSpPr>
            <a:cxnSpLocks/>
          </p:cNvCxnSpPr>
          <p:nvPr/>
        </p:nvCxnSpPr>
        <p:spPr>
          <a:xfrm>
            <a:off x="8269816" y="4581624"/>
            <a:ext cx="2314299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CB886C7-70CC-2947-9B3A-191E733D1A03}"/>
              </a:ext>
            </a:extLst>
          </p:cNvPr>
          <p:cNvCxnSpPr>
            <a:cxnSpLocks/>
          </p:cNvCxnSpPr>
          <p:nvPr/>
        </p:nvCxnSpPr>
        <p:spPr>
          <a:xfrm>
            <a:off x="10848363" y="4578355"/>
            <a:ext cx="818359" cy="3269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714F9EEC-51B5-8347-8FDC-967EBAEA9FBE}"/>
              </a:ext>
            </a:extLst>
          </p:cNvPr>
          <p:cNvSpPr/>
          <p:nvPr/>
        </p:nvSpPr>
        <p:spPr>
          <a:xfrm rot="16200000">
            <a:off x="6072873" y="5264630"/>
            <a:ext cx="1974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B930A0"/>
                </a:solidFill>
                <a:latin typeface="Avenir Next" panose="020B0503020202020204" pitchFamily="34" charset="0"/>
              </a:rPr>
              <a:t>TESTING</a:t>
            </a:r>
            <a:endParaRPr lang="en-US" sz="2800" dirty="0">
              <a:solidFill>
                <a:srgbClr val="B9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0DA3108-038B-524A-BC9F-1A0DD7364F52}"/>
                  </a:ext>
                </a:extLst>
              </p:cNvPr>
              <p:cNvSpPr/>
              <p:nvPr/>
            </p:nvSpPr>
            <p:spPr>
              <a:xfrm>
                <a:off x="1200974" y="3611026"/>
                <a:ext cx="1015167" cy="92006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latin typeface="Avenir Next" panose="020B0503020202020204" pitchFamily="34" charset="0"/>
                  </a:rPr>
                  <a:t>m</a:t>
                </a:r>
                <a14:m>
                  <m:oMath xmlns:m="http://schemas.openxmlformats.org/officeDocument/2006/math">
                    <m:r>
                      <a:rPr lang="en-US" sz="36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3600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0DA3108-038B-524A-BC9F-1A0DD7364F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974" y="3611026"/>
                <a:ext cx="1015167" cy="920063"/>
              </a:xfrm>
              <a:prstGeom prst="rect">
                <a:avLst/>
              </a:prstGeom>
              <a:blipFill>
                <a:blip r:embed="rId2"/>
                <a:stretch>
                  <a:fillRect l="-5000" b="-94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F97FAD8-4B4E-F54E-91F5-3EA2DD02B28A}"/>
                  </a:ext>
                </a:extLst>
              </p:cNvPr>
              <p:cNvSpPr/>
              <p:nvPr/>
            </p:nvSpPr>
            <p:spPr>
              <a:xfrm>
                <a:off x="2340607" y="3611025"/>
                <a:ext cx="1015167" cy="92006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latin typeface="Avenir Next" panose="020B0503020202020204" pitchFamily="34" charset="0"/>
                  </a:rPr>
                  <a:t>m</a:t>
                </a:r>
                <a14:m>
                  <m:oMath xmlns:m="http://schemas.openxmlformats.org/officeDocument/2006/math">
                    <m:r>
                      <a:rPr lang="en-US" sz="36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3600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F97FAD8-4B4E-F54E-91F5-3EA2DD02B2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607" y="3611025"/>
                <a:ext cx="1015167" cy="920063"/>
              </a:xfrm>
              <a:prstGeom prst="rect">
                <a:avLst/>
              </a:prstGeom>
              <a:blipFill>
                <a:blip r:embed="rId3"/>
                <a:stretch>
                  <a:fillRect l="-3704" b="-94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5D4D462-EF2F-714D-BA12-BD078CAE5289}"/>
                  </a:ext>
                </a:extLst>
              </p:cNvPr>
              <p:cNvSpPr/>
              <p:nvPr/>
            </p:nvSpPr>
            <p:spPr>
              <a:xfrm>
                <a:off x="4749256" y="3618927"/>
                <a:ext cx="1015167" cy="92006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 err="1">
                    <a:latin typeface="Avenir Next" panose="020B0503020202020204" pitchFamily="34" charset="0"/>
                  </a:rPr>
                  <a:t>m</a:t>
                </a:r>
                <a14:m>
                  <m:oMath xmlns:m="http://schemas.openxmlformats.org/officeDocument/2006/math">
                    <m:r>
                      <a:rPr lang="en-US" sz="3600" i="1" baseline="-25000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3600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5D4D462-EF2F-714D-BA12-BD078CAE52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256" y="3618927"/>
                <a:ext cx="1015167" cy="920063"/>
              </a:xfrm>
              <a:prstGeom prst="rect">
                <a:avLst/>
              </a:prstGeom>
              <a:blipFill>
                <a:blip r:embed="rId4"/>
                <a:stretch>
                  <a:fillRect l="-7407" b="-109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9E5E2A9E-1623-914B-BE15-E8D63DED98BB}"/>
              </a:ext>
            </a:extLst>
          </p:cNvPr>
          <p:cNvSpPr/>
          <p:nvPr/>
        </p:nvSpPr>
        <p:spPr>
          <a:xfrm>
            <a:off x="3671051" y="3530089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latin typeface="Avenir Next" panose="020B0503020202020204" pitchFamily="34" charset="0"/>
              </a:rPr>
              <a:t>…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B74436F-60EF-D54D-ADFF-F2874FC08524}"/>
                  </a:ext>
                </a:extLst>
              </p:cNvPr>
              <p:cNvSpPr/>
              <p:nvPr/>
            </p:nvSpPr>
            <p:spPr>
              <a:xfrm>
                <a:off x="966159" y="4673392"/>
                <a:ext cx="5310133" cy="19005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venir Next" panose="020B0503020202020204" pitchFamily="34" charset="0"/>
                  </a:rPr>
                  <a:t>Could train models on the </a:t>
                </a:r>
                <a:r>
                  <a:rPr lang="en-US" sz="2000" b="1" dirty="0">
                    <a:solidFill>
                      <a:srgbClr val="B930A0"/>
                    </a:solidFill>
                    <a:latin typeface="Avenir Next" panose="020B0503020202020204" pitchFamily="34" charset="0"/>
                  </a:rPr>
                  <a:t>training set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venir Next" panose="020B0503020202020204" pitchFamily="34" charset="0"/>
                  </a:rPr>
                  <a:t>Evaluate on the </a:t>
                </a:r>
                <a:r>
                  <a:rPr lang="en-US" sz="2000" b="1" dirty="0">
                    <a:solidFill>
                      <a:srgbClr val="B930A0"/>
                    </a:solidFill>
                    <a:latin typeface="Avenir Next" panose="020B0503020202020204" pitchFamily="34" charset="0"/>
                  </a:rPr>
                  <a:t>testing set</a:t>
                </a:r>
                <a:endParaRPr lang="en-US" sz="2000" dirty="0">
                  <a:latin typeface="Avenir Next" panose="020B0503020202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venir Next" panose="020B0503020202020204" pitchFamily="34" charset="0"/>
                  </a:rPr>
                  <a:t>Select the model </a:t>
                </a:r>
                <a:r>
                  <a:rPr lang="en-US" sz="2000" b="1" dirty="0">
                    <a:solidFill>
                      <a:srgbClr val="0070C0"/>
                    </a:solidFill>
                    <a:latin typeface="Avenir Next" panose="020B0503020202020204" pitchFamily="34" charset="0"/>
                  </a:rPr>
                  <a:t>m</a:t>
                </a:r>
                <a14:m>
                  <m:oMath xmlns:m="http://schemas.openxmlformats.org/officeDocument/2006/math">
                    <m:r>
                      <a:rPr lang="en-US" sz="2000" b="1" i="0" baseline="-2500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2000" b="1" dirty="0">
                    <a:latin typeface="Avenir Next" panose="020B0503020202020204" pitchFamily="34" charset="0"/>
                  </a:rPr>
                  <a:t> </a:t>
                </a:r>
                <a:r>
                  <a:rPr lang="en-US" sz="2000" dirty="0">
                    <a:latin typeface="Avenir Next" panose="020B0503020202020204" pitchFamily="34" charset="0"/>
                  </a:rPr>
                  <a:t>that performs best on the </a:t>
                </a:r>
                <a:r>
                  <a:rPr lang="en-US" sz="2000" b="1" dirty="0">
                    <a:solidFill>
                      <a:srgbClr val="B930A0"/>
                    </a:solidFill>
                    <a:latin typeface="Avenir Next" panose="020B0503020202020204" pitchFamily="34" charset="0"/>
                  </a:rPr>
                  <a:t>testing set</a:t>
                </a:r>
                <a:r>
                  <a:rPr lang="en-US" sz="2000" dirty="0">
                    <a:latin typeface="Avenir Next" panose="020B0503020202020204" pitchFamily="34" charset="0"/>
                  </a:rPr>
                  <a:t>?</a:t>
                </a: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B74436F-60EF-D54D-ADFF-F2874FC085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159" y="4673392"/>
                <a:ext cx="5310133" cy="1900520"/>
              </a:xfrm>
              <a:prstGeom prst="rect">
                <a:avLst/>
              </a:prstGeom>
              <a:blipFill>
                <a:blip r:embed="rId5"/>
                <a:stretch>
                  <a:fillRect l="-716" b="-3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08107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AD72E6D-CCF7-A246-9CCA-6E1610BD1462}"/>
              </a:ext>
            </a:extLst>
          </p:cNvPr>
          <p:cNvGrpSpPr/>
          <p:nvPr/>
        </p:nvGrpSpPr>
        <p:grpSpPr>
          <a:xfrm>
            <a:off x="8269816" y="535113"/>
            <a:ext cx="2670815" cy="6022807"/>
            <a:chOff x="3496617" y="439833"/>
            <a:chExt cx="4547777" cy="6146002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48BA96C-C7C6-0945-8069-F45EDDED3756}"/>
                </a:ext>
              </a:extLst>
            </p:cNvPr>
            <p:cNvSpPr/>
            <p:nvPr/>
          </p:nvSpPr>
          <p:spPr>
            <a:xfrm flipH="1">
              <a:off x="6344226" y="456184"/>
              <a:ext cx="1416197" cy="1130368"/>
            </a:xfrm>
            <a:custGeom>
              <a:avLst/>
              <a:gdLst>
                <a:gd name="connsiteX0" fmla="*/ 0 w 1792162"/>
                <a:gd name="connsiteY0" fmla="*/ 1114519 h 1114519"/>
                <a:gd name="connsiteX1" fmla="*/ 511219 w 1792162"/>
                <a:gd name="connsiteY1" fmla="*/ 0 h 1114519"/>
                <a:gd name="connsiteX2" fmla="*/ 1792162 w 1792162"/>
                <a:gd name="connsiteY2" fmla="*/ 0 h 1114519"/>
                <a:gd name="connsiteX3" fmla="*/ 1280943 w 1792162"/>
                <a:gd name="connsiteY3" fmla="*/ 1114519 h 1114519"/>
                <a:gd name="connsiteX4" fmla="*/ 0 w 1792162"/>
                <a:gd name="connsiteY4" fmla="*/ 1114519 h 1114519"/>
                <a:gd name="connsiteX0" fmla="*/ 0 w 1513029"/>
                <a:gd name="connsiteY0" fmla="*/ 1124144 h 1124144"/>
                <a:gd name="connsiteX1" fmla="*/ 232086 w 1513029"/>
                <a:gd name="connsiteY1" fmla="*/ 0 h 1124144"/>
                <a:gd name="connsiteX2" fmla="*/ 1513029 w 1513029"/>
                <a:gd name="connsiteY2" fmla="*/ 0 h 1124144"/>
                <a:gd name="connsiteX3" fmla="*/ 1001810 w 1513029"/>
                <a:gd name="connsiteY3" fmla="*/ 1114519 h 1124144"/>
                <a:gd name="connsiteX4" fmla="*/ 0 w 1513029"/>
                <a:gd name="connsiteY4" fmla="*/ 1124144 h 1124144"/>
                <a:gd name="connsiteX0" fmla="*/ 0 w 1001810"/>
                <a:gd name="connsiteY0" fmla="*/ 1124144 h 1124144"/>
                <a:gd name="connsiteX1" fmla="*/ 232086 w 1001810"/>
                <a:gd name="connsiteY1" fmla="*/ 0 h 1124144"/>
                <a:gd name="connsiteX2" fmla="*/ 906638 w 1001810"/>
                <a:gd name="connsiteY2" fmla="*/ 394636 h 1124144"/>
                <a:gd name="connsiteX3" fmla="*/ 1001810 w 1001810"/>
                <a:gd name="connsiteY3" fmla="*/ 1114519 h 1124144"/>
                <a:gd name="connsiteX4" fmla="*/ 0 w 1001810"/>
                <a:gd name="connsiteY4" fmla="*/ 1124144 h 1124144"/>
                <a:gd name="connsiteX0" fmla="*/ 0 w 906638"/>
                <a:gd name="connsiteY0" fmla="*/ 1124144 h 1153020"/>
                <a:gd name="connsiteX1" fmla="*/ 232086 w 906638"/>
                <a:gd name="connsiteY1" fmla="*/ 0 h 1153020"/>
                <a:gd name="connsiteX2" fmla="*/ 906638 w 906638"/>
                <a:gd name="connsiteY2" fmla="*/ 394636 h 1153020"/>
                <a:gd name="connsiteX3" fmla="*/ 674551 w 906638"/>
                <a:gd name="connsiteY3" fmla="*/ 1153020 h 1153020"/>
                <a:gd name="connsiteX4" fmla="*/ 0 w 906638"/>
                <a:gd name="connsiteY4" fmla="*/ 1124144 h 115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638" h="1153020">
                  <a:moveTo>
                    <a:pt x="0" y="1124144"/>
                  </a:moveTo>
                  <a:lnTo>
                    <a:pt x="232086" y="0"/>
                  </a:lnTo>
                  <a:lnTo>
                    <a:pt x="906638" y="394636"/>
                  </a:lnTo>
                  <a:lnTo>
                    <a:pt x="674551" y="1153020"/>
                  </a:lnTo>
                  <a:lnTo>
                    <a:pt x="0" y="1124144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10557F2F-961C-F94D-A135-ED448A9761C8}"/>
                </a:ext>
              </a:extLst>
            </p:cNvPr>
            <p:cNvSpPr/>
            <p:nvPr/>
          </p:nvSpPr>
          <p:spPr>
            <a:xfrm>
              <a:off x="7178642" y="5367820"/>
              <a:ext cx="865752" cy="1178253"/>
            </a:xfrm>
            <a:custGeom>
              <a:avLst/>
              <a:gdLst>
                <a:gd name="connsiteX0" fmla="*/ 0 w 1584151"/>
                <a:gd name="connsiteY0" fmla="*/ 1531865 h 1531865"/>
                <a:gd name="connsiteX1" fmla="*/ 610739 w 1584151"/>
                <a:gd name="connsiteY1" fmla="*/ 0 h 1531865"/>
                <a:gd name="connsiteX2" fmla="*/ 1584151 w 1584151"/>
                <a:gd name="connsiteY2" fmla="*/ 0 h 1531865"/>
                <a:gd name="connsiteX3" fmla="*/ 973412 w 1584151"/>
                <a:gd name="connsiteY3" fmla="*/ 1531865 h 1531865"/>
                <a:gd name="connsiteX4" fmla="*/ 0 w 1584151"/>
                <a:gd name="connsiteY4" fmla="*/ 1531865 h 1531865"/>
                <a:gd name="connsiteX0" fmla="*/ 226659 w 973412"/>
                <a:gd name="connsiteY0" fmla="*/ 1281608 h 1531865"/>
                <a:gd name="connsiteX1" fmla="*/ 0 w 973412"/>
                <a:gd name="connsiteY1" fmla="*/ 0 h 1531865"/>
                <a:gd name="connsiteX2" fmla="*/ 973412 w 973412"/>
                <a:gd name="connsiteY2" fmla="*/ 0 h 1531865"/>
                <a:gd name="connsiteX3" fmla="*/ 362673 w 973412"/>
                <a:gd name="connsiteY3" fmla="*/ 1531865 h 1531865"/>
                <a:gd name="connsiteX4" fmla="*/ 226659 w 973412"/>
                <a:gd name="connsiteY4" fmla="*/ 1281608 h 1531865"/>
                <a:gd name="connsiteX0" fmla="*/ 0 w 746753"/>
                <a:gd name="connsiteY0" fmla="*/ 1300858 h 1551115"/>
                <a:gd name="connsiteX1" fmla="*/ 119851 w 746753"/>
                <a:gd name="connsiteY1" fmla="*/ 0 h 1551115"/>
                <a:gd name="connsiteX2" fmla="*/ 746753 w 746753"/>
                <a:gd name="connsiteY2" fmla="*/ 19250 h 1551115"/>
                <a:gd name="connsiteX3" fmla="*/ 136014 w 746753"/>
                <a:gd name="connsiteY3" fmla="*/ 1551115 h 1551115"/>
                <a:gd name="connsiteX4" fmla="*/ 0 w 746753"/>
                <a:gd name="connsiteY4" fmla="*/ 1300858 h 1551115"/>
                <a:gd name="connsiteX0" fmla="*/ 0 w 554247"/>
                <a:gd name="connsiteY0" fmla="*/ 1300858 h 1551115"/>
                <a:gd name="connsiteX1" fmla="*/ 119851 w 554247"/>
                <a:gd name="connsiteY1" fmla="*/ 0 h 1551115"/>
                <a:gd name="connsiteX2" fmla="*/ 554247 w 554247"/>
                <a:gd name="connsiteY2" fmla="*/ 28876 h 1551115"/>
                <a:gd name="connsiteX3" fmla="*/ 136014 w 554247"/>
                <a:gd name="connsiteY3" fmla="*/ 1551115 h 1551115"/>
                <a:gd name="connsiteX4" fmla="*/ 0 w 554247"/>
                <a:gd name="connsiteY4" fmla="*/ 1300858 h 155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4247" h="1551115">
                  <a:moveTo>
                    <a:pt x="0" y="1300858"/>
                  </a:moveTo>
                  <a:lnTo>
                    <a:pt x="119851" y="0"/>
                  </a:lnTo>
                  <a:lnTo>
                    <a:pt x="554247" y="28876"/>
                  </a:lnTo>
                  <a:lnTo>
                    <a:pt x="136014" y="1551115"/>
                  </a:lnTo>
                  <a:lnTo>
                    <a:pt x="0" y="130085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4510F2-8802-9441-97B4-38A05F47C556}"/>
                </a:ext>
              </a:extLst>
            </p:cNvPr>
            <p:cNvSpPr/>
            <p:nvPr/>
          </p:nvSpPr>
          <p:spPr>
            <a:xfrm>
              <a:off x="3496617" y="439833"/>
              <a:ext cx="3940713" cy="61460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9022954" y="62790"/>
            <a:ext cx="752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9078510" y="643297"/>
            <a:ext cx="76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9864035" y="626069"/>
            <a:ext cx="830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9323181" y="1045358"/>
            <a:ext cx="452209" cy="549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10131906" y="1027708"/>
            <a:ext cx="452209" cy="549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3ADD9F-27F4-FE4F-A617-3DAA7DA113B0}"/>
              </a:ext>
            </a:extLst>
          </p:cNvPr>
          <p:cNvSpPr txBox="1"/>
          <p:nvPr/>
        </p:nvSpPr>
        <p:spPr>
          <a:xfrm>
            <a:off x="521653" y="643296"/>
            <a:ext cx="5877856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Let’s say our data has 1,000 rows</a:t>
            </a: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And that we want to predict </a:t>
            </a:r>
            <a:r>
              <a:rPr lang="en-US" sz="2400" b="1" dirty="0">
                <a:latin typeface="Avenir Next" panose="020B0503020202020204" pitchFamily="34" charset="0"/>
              </a:rPr>
              <a:t>Temp</a:t>
            </a: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Avenir Next" panose="020B0503020202020204" pitchFamily="34" charset="0"/>
              </a:rPr>
              <a:t>Which data should we use?</a:t>
            </a:r>
            <a:br>
              <a:rPr lang="en-US" sz="2400" b="1" dirty="0">
                <a:solidFill>
                  <a:srgbClr val="0070C0"/>
                </a:solidFill>
                <a:latin typeface="Avenir Next" panose="020B0503020202020204" pitchFamily="34" charset="0"/>
              </a:rPr>
            </a:br>
            <a:r>
              <a:rPr lang="en-US" sz="2400" b="1" dirty="0">
                <a:solidFill>
                  <a:srgbClr val="0070C0"/>
                </a:solidFill>
                <a:latin typeface="Avenir Next" panose="020B0503020202020204" pitchFamily="34" charset="0"/>
              </a:rPr>
              <a:t>Split it in two?</a:t>
            </a:r>
          </a:p>
          <a:p>
            <a:pPr lvl="1">
              <a:lnSpc>
                <a:spcPct val="150000"/>
              </a:lnSpc>
              <a:spcBef>
                <a:spcPts val="1200"/>
              </a:spcBef>
            </a:pPr>
            <a:endParaRPr lang="en-US" sz="2400" b="1" dirty="0">
              <a:solidFill>
                <a:srgbClr val="0070C0"/>
              </a:solidFill>
              <a:latin typeface="Avenir Next" panose="020B0503020202020204" pitchFamily="34" charset="0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endParaRPr lang="en-US" sz="2400" b="1" dirty="0">
              <a:latin typeface="Avenir Next" panose="020B05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8570044" y="1027708"/>
            <a:ext cx="452209" cy="549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30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45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19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44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36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13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28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35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17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8398822" y="643296"/>
            <a:ext cx="684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8489482" y="941611"/>
            <a:ext cx="1942711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eft Brace 20">
            <a:extLst>
              <a:ext uri="{FF2B5EF4-FFF2-40B4-BE49-F238E27FC236}">
                <a16:creationId xmlns:a16="http://schemas.microsoft.com/office/drawing/2014/main" id="{8778E932-B648-CC46-8EE9-8018AC139154}"/>
              </a:ext>
            </a:extLst>
          </p:cNvPr>
          <p:cNvSpPr/>
          <p:nvPr/>
        </p:nvSpPr>
        <p:spPr>
          <a:xfrm>
            <a:off x="7285899" y="622478"/>
            <a:ext cx="570900" cy="3834020"/>
          </a:xfrm>
          <a:prstGeom prst="leftBrace">
            <a:avLst>
              <a:gd name="adj1" fmla="val 58386"/>
              <a:gd name="adj2" fmla="val 50000"/>
            </a:avLst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E304FE5-1A1F-6241-B968-72EDB1A68FEC}"/>
              </a:ext>
            </a:extLst>
          </p:cNvPr>
          <p:cNvGrpSpPr/>
          <p:nvPr/>
        </p:nvGrpSpPr>
        <p:grpSpPr>
          <a:xfrm>
            <a:off x="10851984" y="551105"/>
            <a:ext cx="937912" cy="6022807"/>
            <a:chOff x="3496617" y="439833"/>
            <a:chExt cx="4536479" cy="6146002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32728945-9BCA-6C4F-9A80-43EB93653DAE}"/>
                </a:ext>
              </a:extLst>
            </p:cNvPr>
            <p:cNvSpPr/>
            <p:nvPr/>
          </p:nvSpPr>
          <p:spPr>
            <a:xfrm flipH="1">
              <a:off x="6432792" y="527982"/>
              <a:ext cx="1416196" cy="1130368"/>
            </a:xfrm>
            <a:custGeom>
              <a:avLst/>
              <a:gdLst>
                <a:gd name="connsiteX0" fmla="*/ 0 w 1792162"/>
                <a:gd name="connsiteY0" fmla="*/ 1114519 h 1114519"/>
                <a:gd name="connsiteX1" fmla="*/ 511219 w 1792162"/>
                <a:gd name="connsiteY1" fmla="*/ 0 h 1114519"/>
                <a:gd name="connsiteX2" fmla="*/ 1792162 w 1792162"/>
                <a:gd name="connsiteY2" fmla="*/ 0 h 1114519"/>
                <a:gd name="connsiteX3" fmla="*/ 1280943 w 1792162"/>
                <a:gd name="connsiteY3" fmla="*/ 1114519 h 1114519"/>
                <a:gd name="connsiteX4" fmla="*/ 0 w 1792162"/>
                <a:gd name="connsiteY4" fmla="*/ 1114519 h 1114519"/>
                <a:gd name="connsiteX0" fmla="*/ 0 w 1513029"/>
                <a:gd name="connsiteY0" fmla="*/ 1124144 h 1124144"/>
                <a:gd name="connsiteX1" fmla="*/ 232086 w 1513029"/>
                <a:gd name="connsiteY1" fmla="*/ 0 h 1124144"/>
                <a:gd name="connsiteX2" fmla="*/ 1513029 w 1513029"/>
                <a:gd name="connsiteY2" fmla="*/ 0 h 1124144"/>
                <a:gd name="connsiteX3" fmla="*/ 1001810 w 1513029"/>
                <a:gd name="connsiteY3" fmla="*/ 1114519 h 1124144"/>
                <a:gd name="connsiteX4" fmla="*/ 0 w 1513029"/>
                <a:gd name="connsiteY4" fmla="*/ 1124144 h 1124144"/>
                <a:gd name="connsiteX0" fmla="*/ 0 w 1001810"/>
                <a:gd name="connsiteY0" fmla="*/ 1124144 h 1124144"/>
                <a:gd name="connsiteX1" fmla="*/ 232086 w 1001810"/>
                <a:gd name="connsiteY1" fmla="*/ 0 h 1124144"/>
                <a:gd name="connsiteX2" fmla="*/ 906638 w 1001810"/>
                <a:gd name="connsiteY2" fmla="*/ 394636 h 1124144"/>
                <a:gd name="connsiteX3" fmla="*/ 1001810 w 1001810"/>
                <a:gd name="connsiteY3" fmla="*/ 1114519 h 1124144"/>
                <a:gd name="connsiteX4" fmla="*/ 0 w 1001810"/>
                <a:gd name="connsiteY4" fmla="*/ 1124144 h 1124144"/>
                <a:gd name="connsiteX0" fmla="*/ 0 w 906638"/>
                <a:gd name="connsiteY0" fmla="*/ 1124144 h 1153020"/>
                <a:gd name="connsiteX1" fmla="*/ 232086 w 906638"/>
                <a:gd name="connsiteY1" fmla="*/ 0 h 1153020"/>
                <a:gd name="connsiteX2" fmla="*/ 906638 w 906638"/>
                <a:gd name="connsiteY2" fmla="*/ 394636 h 1153020"/>
                <a:gd name="connsiteX3" fmla="*/ 674551 w 906638"/>
                <a:gd name="connsiteY3" fmla="*/ 1153020 h 1153020"/>
                <a:gd name="connsiteX4" fmla="*/ 0 w 906638"/>
                <a:gd name="connsiteY4" fmla="*/ 1124144 h 115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638" h="1153020">
                  <a:moveTo>
                    <a:pt x="0" y="1124144"/>
                  </a:moveTo>
                  <a:lnTo>
                    <a:pt x="232086" y="0"/>
                  </a:lnTo>
                  <a:lnTo>
                    <a:pt x="906638" y="394636"/>
                  </a:lnTo>
                  <a:lnTo>
                    <a:pt x="674551" y="1153020"/>
                  </a:lnTo>
                  <a:lnTo>
                    <a:pt x="0" y="1124144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Parallelogram 4">
              <a:extLst>
                <a:ext uri="{FF2B5EF4-FFF2-40B4-BE49-F238E27FC236}">
                  <a16:creationId xmlns:a16="http://schemas.microsoft.com/office/drawing/2014/main" id="{4C12A59F-EE23-2F4D-B17D-34B91655A197}"/>
                </a:ext>
              </a:extLst>
            </p:cNvPr>
            <p:cNvSpPr/>
            <p:nvPr/>
          </p:nvSpPr>
          <p:spPr>
            <a:xfrm>
              <a:off x="7167345" y="5242307"/>
              <a:ext cx="865751" cy="1178253"/>
            </a:xfrm>
            <a:custGeom>
              <a:avLst/>
              <a:gdLst>
                <a:gd name="connsiteX0" fmla="*/ 0 w 1584151"/>
                <a:gd name="connsiteY0" fmla="*/ 1531865 h 1531865"/>
                <a:gd name="connsiteX1" fmla="*/ 610739 w 1584151"/>
                <a:gd name="connsiteY1" fmla="*/ 0 h 1531865"/>
                <a:gd name="connsiteX2" fmla="*/ 1584151 w 1584151"/>
                <a:gd name="connsiteY2" fmla="*/ 0 h 1531865"/>
                <a:gd name="connsiteX3" fmla="*/ 973412 w 1584151"/>
                <a:gd name="connsiteY3" fmla="*/ 1531865 h 1531865"/>
                <a:gd name="connsiteX4" fmla="*/ 0 w 1584151"/>
                <a:gd name="connsiteY4" fmla="*/ 1531865 h 1531865"/>
                <a:gd name="connsiteX0" fmla="*/ 226659 w 973412"/>
                <a:gd name="connsiteY0" fmla="*/ 1281608 h 1531865"/>
                <a:gd name="connsiteX1" fmla="*/ 0 w 973412"/>
                <a:gd name="connsiteY1" fmla="*/ 0 h 1531865"/>
                <a:gd name="connsiteX2" fmla="*/ 973412 w 973412"/>
                <a:gd name="connsiteY2" fmla="*/ 0 h 1531865"/>
                <a:gd name="connsiteX3" fmla="*/ 362673 w 973412"/>
                <a:gd name="connsiteY3" fmla="*/ 1531865 h 1531865"/>
                <a:gd name="connsiteX4" fmla="*/ 226659 w 973412"/>
                <a:gd name="connsiteY4" fmla="*/ 1281608 h 1531865"/>
                <a:gd name="connsiteX0" fmla="*/ 0 w 746753"/>
                <a:gd name="connsiteY0" fmla="*/ 1300858 h 1551115"/>
                <a:gd name="connsiteX1" fmla="*/ 119851 w 746753"/>
                <a:gd name="connsiteY1" fmla="*/ 0 h 1551115"/>
                <a:gd name="connsiteX2" fmla="*/ 746753 w 746753"/>
                <a:gd name="connsiteY2" fmla="*/ 19250 h 1551115"/>
                <a:gd name="connsiteX3" fmla="*/ 136014 w 746753"/>
                <a:gd name="connsiteY3" fmla="*/ 1551115 h 1551115"/>
                <a:gd name="connsiteX4" fmla="*/ 0 w 746753"/>
                <a:gd name="connsiteY4" fmla="*/ 1300858 h 1551115"/>
                <a:gd name="connsiteX0" fmla="*/ 0 w 554247"/>
                <a:gd name="connsiteY0" fmla="*/ 1300858 h 1551115"/>
                <a:gd name="connsiteX1" fmla="*/ 119851 w 554247"/>
                <a:gd name="connsiteY1" fmla="*/ 0 h 1551115"/>
                <a:gd name="connsiteX2" fmla="*/ 554247 w 554247"/>
                <a:gd name="connsiteY2" fmla="*/ 28876 h 1551115"/>
                <a:gd name="connsiteX3" fmla="*/ 136014 w 554247"/>
                <a:gd name="connsiteY3" fmla="*/ 1551115 h 1551115"/>
                <a:gd name="connsiteX4" fmla="*/ 0 w 554247"/>
                <a:gd name="connsiteY4" fmla="*/ 1300858 h 155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4247" h="1551115">
                  <a:moveTo>
                    <a:pt x="0" y="1300858"/>
                  </a:moveTo>
                  <a:lnTo>
                    <a:pt x="119851" y="0"/>
                  </a:lnTo>
                  <a:lnTo>
                    <a:pt x="554247" y="28876"/>
                  </a:lnTo>
                  <a:lnTo>
                    <a:pt x="136014" y="1551115"/>
                  </a:lnTo>
                  <a:lnTo>
                    <a:pt x="0" y="130085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F2776D6-5969-0049-85AC-F3A28F6B51F4}"/>
                </a:ext>
              </a:extLst>
            </p:cNvPr>
            <p:cNvSpPr/>
            <p:nvPr/>
          </p:nvSpPr>
          <p:spPr>
            <a:xfrm>
              <a:off x="3496617" y="439833"/>
              <a:ext cx="3940712" cy="61460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1257A1F-A21E-8749-A787-C45BB75C793A}"/>
              </a:ext>
            </a:extLst>
          </p:cNvPr>
          <p:cNvSpPr/>
          <p:nvPr/>
        </p:nvSpPr>
        <p:spPr>
          <a:xfrm>
            <a:off x="10976450" y="606565"/>
            <a:ext cx="595271" cy="5879902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25C8E2-A1F5-6F4D-B1E3-7F578BFA840E}"/>
              </a:ext>
            </a:extLst>
          </p:cNvPr>
          <p:cNvSpPr txBox="1"/>
          <p:nvPr/>
        </p:nvSpPr>
        <p:spPr>
          <a:xfrm>
            <a:off x="11107429" y="1025513"/>
            <a:ext cx="452209" cy="549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68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61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36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80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68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55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92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78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BBC43BA-7DE9-7242-A9C8-0AB10F1DE7FE}"/>
              </a:ext>
            </a:extLst>
          </p:cNvPr>
          <p:cNvCxnSpPr>
            <a:cxnSpLocks/>
          </p:cNvCxnSpPr>
          <p:nvPr/>
        </p:nvCxnSpPr>
        <p:spPr>
          <a:xfrm>
            <a:off x="10976450" y="941611"/>
            <a:ext cx="610672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10847872" y="637487"/>
            <a:ext cx="818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71859B-4749-8740-95DB-694C23EB4265}"/>
              </a:ext>
            </a:extLst>
          </p:cNvPr>
          <p:cNvSpPr txBox="1"/>
          <p:nvPr/>
        </p:nvSpPr>
        <p:spPr>
          <a:xfrm>
            <a:off x="10907065" y="87748"/>
            <a:ext cx="752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63A854-4898-5049-A1B0-3E343DB825FF}"/>
              </a:ext>
            </a:extLst>
          </p:cNvPr>
          <p:cNvSpPr/>
          <p:nvPr/>
        </p:nvSpPr>
        <p:spPr>
          <a:xfrm rot="16200000">
            <a:off x="6019131" y="2191980"/>
            <a:ext cx="1974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B930A0"/>
                </a:solidFill>
                <a:latin typeface="Avenir Next" panose="020B0503020202020204" pitchFamily="34" charset="0"/>
              </a:rPr>
              <a:t>TRAINING</a:t>
            </a:r>
            <a:endParaRPr lang="en-US" sz="2800" dirty="0">
              <a:solidFill>
                <a:srgbClr val="B930A0"/>
              </a:solidFill>
            </a:endParaRP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1A5530BF-77BD-8F46-8802-2FF00C01D7C0}"/>
              </a:ext>
            </a:extLst>
          </p:cNvPr>
          <p:cNvSpPr/>
          <p:nvPr/>
        </p:nvSpPr>
        <p:spPr>
          <a:xfrm>
            <a:off x="7273053" y="4581624"/>
            <a:ext cx="570900" cy="1830325"/>
          </a:xfrm>
          <a:prstGeom prst="leftBrace">
            <a:avLst>
              <a:gd name="adj1" fmla="val 58386"/>
              <a:gd name="adj2" fmla="val 50000"/>
            </a:avLst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4929FB3-3400-7E4C-80EE-7E0E68D4357B}"/>
              </a:ext>
            </a:extLst>
          </p:cNvPr>
          <p:cNvCxnSpPr>
            <a:cxnSpLocks/>
          </p:cNvCxnSpPr>
          <p:nvPr/>
        </p:nvCxnSpPr>
        <p:spPr>
          <a:xfrm>
            <a:off x="8269816" y="4581624"/>
            <a:ext cx="2314299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CB886C7-70CC-2947-9B3A-191E733D1A03}"/>
              </a:ext>
            </a:extLst>
          </p:cNvPr>
          <p:cNvCxnSpPr>
            <a:cxnSpLocks/>
          </p:cNvCxnSpPr>
          <p:nvPr/>
        </p:nvCxnSpPr>
        <p:spPr>
          <a:xfrm>
            <a:off x="10848363" y="4578355"/>
            <a:ext cx="818359" cy="3269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714F9EEC-51B5-8347-8FDC-967EBAEA9FBE}"/>
              </a:ext>
            </a:extLst>
          </p:cNvPr>
          <p:cNvSpPr/>
          <p:nvPr/>
        </p:nvSpPr>
        <p:spPr>
          <a:xfrm rot="16200000">
            <a:off x="6072873" y="5264630"/>
            <a:ext cx="1974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B930A0"/>
                </a:solidFill>
                <a:latin typeface="Avenir Next" panose="020B0503020202020204" pitchFamily="34" charset="0"/>
              </a:rPr>
              <a:t>TESTING</a:t>
            </a:r>
            <a:endParaRPr lang="en-US" sz="2800" dirty="0">
              <a:solidFill>
                <a:srgbClr val="B930A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7FF8B7-D5C4-8144-AC19-E51BEAC15EB3}"/>
              </a:ext>
            </a:extLst>
          </p:cNvPr>
          <p:cNvSpPr/>
          <p:nvPr/>
        </p:nvSpPr>
        <p:spPr>
          <a:xfrm>
            <a:off x="368328" y="3281889"/>
            <a:ext cx="6096000" cy="28238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" panose="020B0503020202020204" pitchFamily="34" charset="0"/>
              </a:rPr>
              <a:t>Selecting our model based on its performance on the </a:t>
            </a:r>
            <a:r>
              <a:rPr lang="en-US" sz="2000" b="1" dirty="0">
                <a:solidFill>
                  <a:srgbClr val="B930A0"/>
                </a:solidFill>
                <a:latin typeface="Avenir Next" panose="020B0503020202020204" pitchFamily="34" charset="0"/>
              </a:rPr>
              <a:t>testing set </a:t>
            </a:r>
            <a:r>
              <a:rPr lang="en-US" sz="2000" dirty="0">
                <a:latin typeface="Avenir Next" panose="020B0503020202020204" pitchFamily="34" charset="0"/>
              </a:rPr>
              <a:t>could yield unrealistic expectations and it’s like cheating, if such performance mattered (e.g., developing new models); it’s like gaming the system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C88F00A-6BE0-A646-B77B-061953A9D4BD}"/>
              </a:ext>
            </a:extLst>
          </p:cNvPr>
          <p:cNvSpPr/>
          <p:nvPr/>
        </p:nvSpPr>
        <p:spPr>
          <a:xfrm>
            <a:off x="6762679" y="87748"/>
            <a:ext cx="5220773" cy="6556722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69F41B6-4795-3D4D-A623-C0A74FA1F99D}"/>
              </a:ext>
            </a:extLst>
          </p:cNvPr>
          <p:cNvCxnSpPr>
            <a:cxnSpLocks/>
          </p:cNvCxnSpPr>
          <p:nvPr/>
        </p:nvCxnSpPr>
        <p:spPr>
          <a:xfrm flipH="1" flipV="1">
            <a:off x="8033268" y="605471"/>
            <a:ext cx="3890059" cy="5648854"/>
          </a:xfrm>
          <a:prstGeom prst="line">
            <a:avLst/>
          </a:prstGeom>
          <a:ln w="3778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F432582-A915-4641-AC01-A8982BD3F74A}"/>
              </a:ext>
            </a:extLst>
          </p:cNvPr>
          <p:cNvCxnSpPr>
            <a:cxnSpLocks/>
          </p:cNvCxnSpPr>
          <p:nvPr/>
        </p:nvCxnSpPr>
        <p:spPr>
          <a:xfrm flipV="1">
            <a:off x="7941378" y="556747"/>
            <a:ext cx="3630343" cy="5697578"/>
          </a:xfrm>
          <a:prstGeom prst="line">
            <a:avLst/>
          </a:prstGeom>
          <a:ln w="3778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0032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AD72E6D-CCF7-A246-9CCA-6E1610BD1462}"/>
              </a:ext>
            </a:extLst>
          </p:cNvPr>
          <p:cNvGrpSpPr/>
          <p:nvPr/>
        </p:nvGrpSpPr>
        <p:grpSpPr>
          <a:xfrm>
            <a:off x="8269816" y="535113"/>
            <a:ext cx="2670815" cy="6022807"/>
            <a:chOff x="3496617" y="439833"/>
            <a:chExt cx="4547777" cy="6146002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48BA96C-C7C6-0945-8069-F45EDDED3756}"/>
                </a:ext>
              </a:extLst>
            </p:cNvPr>
            <p:cNvSpPr/>
            <p:nvPr/>
          </p:nvSpPr>
          <p:spPr>
            <a:xfrm flipH="1">
              <a:off x="6344226" y="456184"/>
              <a:ext cx="1416197" cy="1130368"/>
            </a:xfrm>
            <a:custGeom>
              <a:avLst/>
              <a:gdLst>
                <a:gd name="connsiteX0" fmla="*/ 0 w 1792162"/>
                <a:gd name="connsiteY0" fmla="*/ 1114519 h 1114519"/>
                <a:gd name="connsiteX1" fmla="*/ 511219 w 1792162"/>
                <a:gd name="connsiteY1" fmla="*/ 0 h 1114519"/>
                <a:gd name="connsiteX2" fmla="*/ 1792162 w 1792162"/>
                <a:gd name="connsiteY2" fmla="*/ 0 h 1114519"/>
                <a:gd name="connsiteX3" fmla="*/ 1280943 w 1792162"/>
                <a:gd name="connsiteY3" fmla="*/ 1114519 h 1114519"/>
                <a:gd name="connsiteX4" fmla="*/ 0 w 1792162"/>
                <a:gd name="connsiteY4" fmla="*/ 1114519 h 1114519"/>
                <a:gd name="connsiteX0" fmla="*/ 0 w 1513029"/>
                <a:gd name="connsiteY0" fmla="*/ 1124144 h 1124144"/>
                <a:gd name="connsiteX1" fmla="*/ 232086 w 1513029"/>
                <a:gd name="connsiteY1" fmla="*/ 0 h 1124144"/>
                <a:gd name="connsiteX2" fmla="*/ 1513029 w 1513029"/>
                <a:gd name="connsiteY2" fmla="*/ 0 h 1124144"/>
                <a:gd name="connsiteX3" fmla="*/ 1001810 w 1513029"/>
                <a:gd name="connsiteY3" fmla="*/ 1114519 h 1124144"/>
                <a:gd name="connsiteX4" fmla="*/ 0 w 1513029"/>
                <a:gd name="connsiteY4" fmla="*/ 1124144 h 1124144"/>
                <a:gd name="connsiteX0" fmla="*/ 0 w 1001810"/>
                <a:gd name="connsiteY0" fmla="*/ 1124144 h 1124144"/>
                <a:gd name="connsiteX1" fmla="*/ 232086 w 1001810"/>
                <a:gd name="connsiteY1" fmla="*/ 0 h 1124144"/>
                <a:gd name="connsiteX2" fmla="*/ 906638 w 1001810"/>
                <a:gd name="connsiteY2" fmla="*/ 394636 h 1124144"/>
                <a:gd name="connsiteX3" fmla="*/ 1001810 w 1001810"/>
                <a:gd name="connsiteY3" fmla="*/ 1114519 h 1124144"/>
                <a:gd name="connsiteX4" fmla="*/ 0 w 1001810"/>
                <a:gd name="connsiteY4" fmla="*/ 1124144 h 1124144"/>
                <a:gd name="connsiteX0" fmla="*/ 0 w 906638"/>
                <a:gd name="connsiteY0" fmla="*/ 1124144 h 1153020"/>
                <a:gd name="connsiteX1" fmla="*/ 232086 w 906638"/>
                <a:gd name="connsiteY1" fmla="*/ 0 h 1153020"/>
                <a:gd name="connsiteX2" fmla="*/ 906638 w 906638"/>
                <a:gd name="connsiteY2" fmla="*/ 394636 h 1153020"/>
                <a:gd name="connsiteX3" fmla="*/ 674551 w 906638"/>
                <a:gd name="connsiteY3" fmla="*/ 1153020 h 1153020"/>
                <a:gd name="connsiteX4" fmla="*/ 0 w 906638"/>
                <a:gd name="connsiteY4" fmla="*/ 1124144 h 115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638" h="1153020">
                  <a:moveTo>
                    <a:pt x="0" y="1124144"/>
                  </a:moveTo>
                  <a:lnTo>
                    <a:pt x="232086" y="0"/>
                  </a:lnTo>
                  <a:lnTo>
                    <a:pt x="906638" y="394636"/>
                  </a:lnTo>
                  <a:lnTo>
                    <a:pt x="674551" y="1153020"/>
                  </a:lnTo>
                  <a:lnTo>
                    <a:pt x="0" y="1124144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10557F2F-961C-F94D-A135-ED448A9761C8}"/>
                </a:ext>
              </a:extLst>
            </p:cNvPr>
            <p:cNvSpPr/>
            <p:nvPr/>
          </p:nvSpPr>
          <p:spPr>
            <a:xfrm>
              <a:off x="7178642" y="5367820"/>
              <a:ext cx="865752" cy="1178253"/>
            </a:xfrm>
            <a:custGeom>
              <a:avLst/>
              <a:gdLst>
                <a:gd name="connsiteX0" fmla="*/ 0 w 1584151"/>
                <a:gd name="connsiteY0" fmla="*/ 1531865 h 1531865"/>
                <a:gd name="connsiteX1" fmla="*/ 610739 w 1584151"/>
                <a:gd name="connsiteY1" fmla="*/ 0 h 1531865"/>
                <a:gd name="connsiteX2" fmla="*/ 1584151 w 1584151"/>
                <a:gd name="connsiteY2" fmla="*/ 0 h 1531865"/>
                <a:gd name="connsiteX3" fmla="*/ 973412 w 1584151"/>
                <a:gd name="connsiteY3" fmla="*/ 1531865 h 1531865"/>
                <a:gd name="connsiteX4" fmla="*/ 0 w 1584151"/>
                <a:gd name="connsiteY4" fmla="*/ 1531865 h 1531865"/>
                <a:gd name="connsiteX0" fmla="*/ 226659 w 973412"/>
                <a:gd name="connsiteY0" fmla="*/ 1281608 h 1531865"/>
                <a:gd name="connsiteX1" fmla="*/ 0 w 973412"/>
                <a:gd name="connsiteY1" fmla="*/ 0 h 1531865"/>
                <a:gd name="connsiteX2" fmla="*/ 973412 w 973412"/>
                <a:gd name="connsiteY2" fmla="*/ 0 h 1531865"/>
                <a:gd name="connsiteX3" fmla="*/ 362673 w 973412"/>
                <a:gd name="connsiteY3" fmla="*/ 1531865 h 1531865"/>
                <a:gd name="connsiteX4" fmla="*/ 226659 w 973412"/>
                <a:gd name="connsiteY4" fmla="*/ 1281608 h 1531865"/>
                <a:gd name="connsiteX0" fmla="*/ 0 w 746753"/>
                <a:gd name="connsiteY0" fmla="*/ 1300858 h 1551115"/>
                <a:gd name="connsiteX1" fmla="*/ 119851 w 746753"/>
                <a:gd name="connsiteY1" fmla="*/ 0 h 1551115"/>
                <a:gd name="connsiteX2" fmla="*/ 746753 w 746753"/>
                <a:gd name="connsiteY2" fmla="*/ 19250 h 1551115"/>
                <a:gd name="connsiteX3" fmla="*/ 136014 w 746753"/>
                <a:gd name="connsiteY3" fmla="*/ 1551115 h 1551115"/>
                <a:gd name="connsiteX4" fmla="*/ 0 w 746753"/>
                <a:gd name="connsiteY4" fmla="*/ 1300858 h 1551115"/>
                <a:gd name="connsiteX0" fmla="*/ 0 w 554247"/>
                <a:gd name="connsiteY0" fmla="*/ 1300858 h 1551115"/>
                <a:gd name="connsiteX1" fmla="*/ 119851 w 554247"/>
                <a:gd name="connsiteY1" fmla="*/ 0 h 1551115"/>
                <a:gd name="connsiteX2" fmla="*/ 554247 w 554247"/>
                <a:gd name="connsiteY2" fmla="*/ 28876 h 1551115"/>
                <a:gd name="connsiteX3" fmla="*/ 136014 w 554247"/>
                <a:gd name="connsiteY3" fmla="*/ 1551115 h 1551115"/>
                <a:gd name="connsiteX4" fmla="*/ 0 w 554247"/>
                <a:gd name="connsiteY4" fmla="*/ 1300858 h 155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4247" h="1551115">
                  <a:moveTo>
                    <a:pt x="0" y="1300858"/>
                  </a:moveTo>
                  <a:lnTo>
                    <a:pt x="119851" y="0"/>
                  </a:lnTo>
                  <a:lnTo>
                    <a:pt x="554247" y="28876"/>
                  </a:lnTo>
                  <a:lnTo>
                    <a:pt x="136014" y="1551115"/>
                  </a:lnTo>
                  <a:lnTo>
                    <a:pt x="0" y="130085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4510F2-8802-9441-97B4-38A05F47C556}"/>
                </a:ext>
              </a:extLst>
            </p:cNvPr>
            <p:cNvSpPr/>
            <p:nvPr/>
          </p:nvSpPr>
          <p:spPr>
            <a:xfrm>
              <a:off x="3496617" y="439833"/>
              <a:ext cx="3940713" cy="61460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9022954" y="62790"/>
            <a:ext cx="752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9078510" y="643297"/>
            <a:ext cx="76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9864035" y="626069"/>
            <a:ext cx="830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9323181" y="1045358"/>
            <a:ext cx="452209" cy="549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10131906" y="1027708"/>
            <a:ext cx="452209" cy="549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3ADD9F-27F4-FE4F-A617-3DAA7DA113B0}"/>
              </a:ext>
            </a:extLst>
          </p:cNvPr>
          <p:cNvSpPr txBox="1"/>
          <p:nvPr/>
        </p:nvSpPr>
        <p:spPr>
          <a:xfrm>
            <a:off x="521653" y="643296"/>
            <a:ext cx="5877856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Let’s say our data has 1,000 rows</a:t>
            </a: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And that we want to predict </a:t>
            </a:r>
            <a:r>
              <a:rPr lang="en-US" sz="2400" b="1" dirty="0">
                <a:latin typeface="Avenir Next" panose="020B0503020202020204" pitchFamily="34" charset="0"/>
              </a:rPr>
              <a:t>Temp</a:t>
            </a: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Avenir Next" panose="020B0503020202020204" pitchFamily="34" charset="0"/>
              </a:rPr>
              <a:t>Which data should we use?</a:t>
            </a:r>
            <a:br>
              <a:rPr lang="en-US" sz="2400" b="1" dirty="0">
                <a:solidFill>
                  <a:srgbClr val="0070C0"/>
                </a:solidFill>
                <a:latin typeface="Avenir Next" panose="020B0503020202020204" pitchFamily="34" charset="0"/>
              </a:rPr>
            </a:br>
            <a:r>
              <a:rPr lang="en-US" sz="2400" b="1" dirty="0">
                <a:solidFill>
                  <a:srgbClr val="0070C0"/>
                </a:solidFill>
                <a:latin typeface="Avenir Next" panose="020B0503020202020204" pitchFamily="34" charset="0"/>
              </a:rPr>
              <a:t>Split it into three?</a:t>
            </a:r>
          </a:p>
          <a:p>
            <a:pPr lvl="1">
              <a:lnSpc>
                <a:spcPct val="150000"/>
              </a:lnSpc>
              <a:spcBef>
                <a:spcPts val="1200"/>
              </a:spcBef>
            </a:pPr>
            <a:endParaRPr lang="en-US" sz="2400" b="1" dirty="0">
              <a:solidFill>
                <a:srgbClr val="0070C0"/>
              </a:solidFill>
              <a:latin typeface="Avenir Next" panose="020B0503020202020204" pitchFamily="34" charset="0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endParaRPr lang="en-US" sz="2400" b="1" dirty="0">
              <a:latin typeface="Avenir Next" panose="020B05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8570044" y="1027708"/>
            <a:ext cx="452209" cy="549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30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45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19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44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36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13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28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35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17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8398822" y="643296"/>
            <a:ext cx="684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8489482" y="941611"/>
            <a:ext cx="1942711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eft Brace 20">
            <a:extLst>
              <a:ext uri="{FF2B5EF4-FFF2-40B4-BE49-F238E27FC236}">
                <a16:creationId xmlns:a16="http://schemas.microsoft.com/office/drawing/2014/main" id="{8778E932-B648-CC46-8EE9-8018AC139154}"/>
              </a:ext>
            </a:extLst>
          </p:cNvPr>
          <p:cNvSpPr/>
          <p:nvPr/>
        </p:nvSpPr>
        <p:spPr>
          <a:xfrm>
            <a:off x="7556953" y="647863"/>
            <a:ext cx="570900" cy="2268592"/>
          </a:xfrm>
          <a:prstGeom prst="leftBrace">
            <a:avLst>
              <a:gd name="adj1" fmla="val 58386"/>
              <a:gd name="adj2" fmla="val 50000"/>
            </a:avLst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E304FE5-1A1F-6241-B968-72EDB1A68FEC}"/>
              </a:ext>
            </a:extLst>
          </p:cNvPr>
          <p:cNvGrpSpPr/>
          <p:nvPr/>
        </p:nvGrpSpPr>
        <p:grpSpPr>
          <a:xfrm>
            <a:off x="10851984" y="551105"/>
            <a:ext cx="937912" cy="6022807"/>
            <a:chOff x="3496617" y="439833"/>
            <a:chExt cx="4536479" cy="6146002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32728945-9BCA-6C4F-9A80-43EB93653DAE}"/>
                </a:ext>
              </a:extLst>
            </p:cNvPr>
            <p:cNvSpPr/>
            <p:nvPr/>
          </p:nvSpPr>
          <p:spPr>
            <a:xfrm flipH="1">
              <a:off x="6432792" y="527982"/>
              <a:ext cx="1416196" cy="1130368"/>
            </a:xfrm>
            <a:custGeom>
              <a:avLst/>
              <a:gdLst>
                <a:gd name="connsiteX0" fmla="*/ 0 w 1792162"/>
                <a:gd name="connsiteY0" fmla="*/ 1114519 h 1114519"/>
                <a:gd name="connsiteX1" fmla="*/ 511219 w 1792162"/>
                <a:gd name="connsiteY1" fmla="*/ 0 h 1114519"/>
                <a:gd name="connsiteX2" fmla="*/ 1792162 w 1792162"/>
                <a:gd name="connsiteY2" fmla="*/ 0 h 1114519"/>
                <a:gd name="connsiteX3" fmla="*/ 1280943 w 1792162"/>
                <a:gd name="connsiteY3" fmla="*/ 1114519 h 1114519"/>
                <a:gd name="connsiteX4" fmla="*/ 0 w 1792162"/>
                <a:gd name="connsiteY4" fmla="*/ 1114519 h 1114519"/>
                <a:gd name="connsiteX0" fmla="*/ 0 w 1513029"/>
                <a:gd name="connsiteY0" fmla="*/ 1124144 h 1124144"/>
                <a:gd name="connsiteX1" fmla="*/ 232086 w 1513029"/>
                <a:gd name="connsiteY1" fmla="*/ 0 h 1124144"/>
                <a:gd name="connsiteX2" fmla="*/ 1513029 w 1513029"/>
                <a:gd name="connsiteY2" fmla="*/ 0 h 1124144"/>
                <a:gd name="connsiteX3" fmla="*/ 1001810 w 1513029"/>
                <a:gd name="connsiteY3" fmla="*/ 1114519 h 1124144"/>
                <a:gd name="connsiteX4" fmla="*/ 0 w 1513029"/>
                <a:gd name="connsiteY4" fmla="*/ 1124144 h 1124144"/>
                <a:gd name="connsiteX0" fmla="*/ 0 w 1001810"/>
                <a:gd name="connsiteY0" fmla="*/ 1124144 h 1124144"/>
                <a:gd name="connsiteX1" fmla="*/ 232086 w 1001810"/>
                <a:gd name="connsiteY1" fmla="*/ 0 h 1124144"/>
                <a:gd name="connsiteX2" fmla="*/ 906638 w 1001810"/>
                <a:gd name="connsiteY2" fmla="*/ 394636 h 1124144"/>
                <a:gd name="connsiteX3" fmla="*/ 1001810 w 1001810"/>
                <a:gd name="connsiteY3" fmla="*/ 1114519 h 1124144"/>
                <a:gd name="connsiteX4" fmla="*/ 0 w 1001810"/>
                <a:gd name="connsiteY4" fmla="*/ 1124144 h 1124144"/>
                <a:gd name="connsiteX0" fmla="*/ 0 w 906638"/>
                <a:gd name="connsiteY0" fmla="*/ 1124144 h 1153020"/>
                <a:gd name="connsiteX1" fmla="*/ 232086 w 906638"/>
                <a:gd name="connsiteY1" fmla="*/ 0 h 1153020"/>
                <a:gd name="connsiteX2" fmla="*/ 906638 w 906638"/>
                <a:gd name="connsiteY2" fmla="*/ 394636 h 1153020"/>
                <a:gd name="connsiteX3" fmla="*/ 674551 w 906638"/>
                <a:gd name="connsiteY3" fmla="*/ 1153020 h 1153020"/>
                <a:gd name="connsiteX4" fmla="*/ 0 w 906638"/>
                <a:gd name="connsiteY4" fmla="*/ 1124144 h 115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638" h="1153020">
                  <a:moveTo>
                    <a:pt x="0" y="1124144"/>
                  </a:moveTo>
                  <a:lnTo>
                    <a:pt x="232086" y="0"/>
                  </a:lnTo>
                  <a:lnTo>
                    <a:pt x="906638" y="394636"/>
                  </a:lnTo>
                  <a:lnTo>
                    <a:pt x="674551" y="1153020"/>
                  </a:lnTo>
                  <a:lnTo>
                    <a:pt x="0" y="1124144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Parallelogram 4">
              <a:extLst>
                <a:ext uri="{FF2B5EF4-FFF2-40B4-BE49-F238E27FC236}">
                  <a16:creationId xmlns:a16="http://schemas.microsoft.com/office/drawing/2014/main" id="{4C12A59F-EE23-2F4D-B17D-34B91655A197}"/>
                </a:ext>
              </a:extLst>
            </p:cNvPr>
            <p:cNvSpPr/>
            <p:nvPr/>
          </p:nvSpPr>
          <p:spPr>
            <a:xfrm>
              <a:off x="7167345" y="5242307"/>
              <a:ext cx="865751" cy="1178253"/>
            </a:xfrm>
            <a:custGeom>
              <a:avLst/>
              <a:gdLst>
                <a:gd name="connsiteX0" fmla="*/ 0 w 1584151"/>
                <a:gd name="connsiteY0" fmla="*/ 1531865 h 1531865"/>
                <a:gd name="connsiteX1" fmla="*/ 610739 w 1584151"/>
                <a:gd name="connsiteY1" fmla="*/ 0 h 1531865"/>
                <a:gd name="connsiteX2" fmla="*/ 1584151 w 1584151"/>
                <a:gd name="connsiteY2" fmla="*/ 0 h 1531865"/>
                <a:gd name="connsiteX3" fmla="*/ 973412 w 1584151"/>
                <a:gd name="connsiteY3" fmla="*/ 1531865 h 1531865"/>
                <a:gd name="connsiteX4" fmla="*/ 0 w 1584151"/>
                <a:gd name="connsiteY4" fmla="*/ 1531865 h 1531865"/>
                <a:gd name="connsiteX0" fmla="*/ 226659 w 973412"/>
                <a:gd name="connsiteY0" fmla="*/ 1281608 h 1531865"/>
                <a:gd name="connsiteX1" fmla="*/ 0 w 973412"/>
                <a:gd name="connsiteY1" fmla="*/ 0 h 1531865"/>
                <a:gd name="connsiteX2" fmla="*/ 973412 w 973412"/>
                <a:gd name="connsiteY2" fmla="*/ 0 h 1531865"/>
                <a:gd name="connsiteX3" fmla="*/ 362673 w 973412"/>
                <a:gd name="connsiteY3" fmla="*/ 1531865 h 1531865"/>
                <a:gd name="connsiteX4" fmla="*/ 226659 w 973412"/>
                <a:gd name="connsiteY4" fmla="*/ 1281608 h 1531865"/>
                <a:gd name="connsiteX0" fmla="*/ 0 w 746753"/>
                <a:gd name="connsiteY0" fmla="*/ 1300858 h 1551115"/>
                <a:gd name="connsiteX1" fmla="*/ 119851 w 746753"/>
                <a:gd name="connsiteY1" fmla="*/ 0 h 1551115"/>
                <a:gd name="connsiteX2" fmla="*/ 746753 w 746753"/>
                <a:gd name="connsiteY2" fmla="*/ 19250 h 1551115"/>
                <a:gd name="connsiteX3" fmla="*/ 136014 w 746753"/>
                <a:gd name="connsiteY3" fmla="*/ 1551115 h 1551115"/>
                <a:gd name="connsiteX4" fmla="*/ 0 w 746753"/>
                <a:gd name="connsiteY4" fmla="*/ 1300858 h 1551115"/>
                <a:gd name="connsiteX0" fmla="*/ 0 w 554247"/>
                <a:gd name="connsiteY0" fmla="*/ 1300858 h 1551115"/>
                <a:gd name="connsiteX1" fmla="*/ 119851 w 554247"/>
                <a:gd name="connsiteY1" fmla="*/ 0 h 1551115"/>
                <a:gd name="connsiteX2" fmla="*/ 554247 w 554247"/>
                <a:gd name="connsiteY2" fmla="*/ 28876 h 1551115"/>
                <a:gd name="connsiteX3" fmla="*/ 136014 w 554247"/>
                <a:gd name="connsiteY3" fmla="*/ 1551115 h 1551115"/>
                <a:gd name="connsiteX4" fmla="*/ 0 w 554247"/>
                <a:gd name="connsiteY4" fmla="*/ 1300858 h 155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4247" h="1551115">
                  <a:moveTo>
                    <a:pt x="0" y="1300858"/>
                  </a:moveTo>
                  <a:lnTo>
                    <a:pt x="119851" y="0"/>
                  </a:lnTo>
                  <a:lnTo>
                    <a:pt x="554247" y="28876"/>
                  </a:lnTo>
                  <a:lnTo>
                    <a:pt x="136014" y="1551115"/>
                  </a:lnTo>
                  <a:lnTo>
                    <a:pt x="0" y="130085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F2776D6-5969-0049-85AC-F3A28F6B51F4}"/>
                </a:ext>
              </a:extLst>
            </p:cNvPr>
            <p:cNvSpPr/>
            <p:nvPr/>
          </p:nvSpPr>
          <p:spPr>
            <a:xfrm>
              <a:off x="3496617" y="439833"/>
              <a:ext cx="3940712" cy="61460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1257A1F-A21E-8749-A787-C45BB75C793A}"/>
              </a:ext>
            </a:extLst>
          </p:cNvPr>
          <p:cNvSpPr/>
          <p:nvPr/>
        </p:nvSpPr>
        <p:spPr>
          <a:xfrm>
            <a:off x="10976450" y="606565"/>
            <a:ext cx="595271" cy="5879902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25C8E2-A1F5-6F4D-B1E3-7F578BFA840E}"/>
              </a:ext>
            </a:extLst>
          </p:cNvPr>
          <p:cNvSpPr txBox="1"/>
          <p:nvPr/>
        </p:nvSpPr>
        <p:spPr>
          <a:xfrm>
            <a:off x="11107429" y="1025513"/>
            <a:ext cx="452209" cy="549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68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61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36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80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68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55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92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78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BBC43BA-7DE9-7242-A9C8-0AB10F1DE7FE}"/>
              </a:ext>
            </a:extLst>
          </p:cNvPr>
          <p:cNvCxnSpPr>
            <a:cxnSpLocks/>
          </p:cNvCxnSpPr>
          <p:nvPr/>
        </p:nvCxnSpPr>
        <p:spPr>
          <a:xfrm>
            <a:off x="10976450" y="941611"/>
            <a:ext cx="610672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10847872" y="637487"/>
            <a:ext cx="818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71859B-4749-8740-95DB-694C23EB4265}"/>
              </a:ext>
            </a:extLst>
          </p:cNvPr>
          <p:cNvSpPr txBox="1"/>
          <p:nvPr/>
        </p:nvSpPr>
        <p:spPr>
          <a:xfrm>
            <a:off x="10907065" y="87748"/>
            <a:ext cx="752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63A854-4898-5049-A1B0-3E343DB825FF}"/>
              </a:ext>
            </a:extLst>
          </p:cNvPr>
          <p:cNvSpPr/>
          <p:nvPr/>
        </p:nvSpPr>
        <p:spPr>
          <a:xfrm rot="16200000">
            <a:off x="6258804" y="1275479"/>
            <a:ext cx="1974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B930A0"/>
                </a:solidFill>
                <a:latin typeface="Avenir Next" panose="020B0503020202020204" pitchFamily="34" charset="0"/>
              </a:rPr>
              <a:t>TRAINING</a:t>
            </a:r>
            <a:endParaRPr lang="en-US" sz="2800" dirty="0">
              <a:solidFill>
                <a:srgbClr val="B930A0"/>
              </a:solidFill>
            </a:endParaRP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1A5530BF-77BD-8F46-8802-2FF00C01D7C0}"/>
              </a:ext>
            </a:extLst>
          </p:cNvPr>
          <p:cNvSpPr/>
          <p:nvPr/>
        </p:nvSpPr>
        <p:spPr>
          <a:xfrm>
            <a:off x="7532118" y="4872357"/>
            <a:ext cx="570900" cy="1579901"/>
          </a:xfrm>
          <a:prstGeom prst="leftBrace">
            <a:avLst>
              <a:gd name="adj1" fmla="val 58386"/>
              <a:gd name="adj2" fmla="val 50000"/>
            </a:avLst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4929FB3-3400-7E4C-80EE-7E0E68D4357B}"/>
              </a:ext>
            </a:extLst>
          </p:cNvPr>
          <p:cNvCxnSpPr>
            <a:cxnSpLocks/>
          </p:cNvCxnSpPr>
          <p:nvPr/>
        </p:nvCxnSpPr>
        <p:spPr>
          <a:xfrm>
            <a:off x="8298692" y="4822256"/>
            <a:ext cx="2314299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CB886C7-70CC-2947-9B3A-191E733D1A03}"/>
              </a:ext>
            </a:extLst>
          </p:cNvPr>
          <p:cNvCxnSpPr>
            <a:cxnSpLocks/>
          </p:cNvCxnSpPr>
          <p:nvPr/>
        </p:nvCxnSpPr>
        <p:spPr>
          <a:xfrm>
            <a:off x="10855467" y="4818987"/>
            <a:ext cx="818359" cy="3269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714F9EEC-51B5-8347-8FDC-967EBAEA9FBE}"/>
              </a:ext>
            </a:extLst>
          </p:cNvPr>
          <p:cNvSpPr/>
          <p:nvPr/>
        </p:nvSpPr>
        <p:spPr>
          <a:xfrm rot="16200000">
            <a:off x="6310362" y="5325052"/>
            <a:ext cx="1974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B930A0"/>
                </a:solidFill>
                <a:latin typeface="Avenir Next" panose="020B0503020202020204" pitchFamily="34" charset="0"/>
              </a:rPr>
              <a:t>TESTING</a:t>
            </a:r>
            <a:endParaRPr lang="en-US" sz="2800" dirty="0">
              <a:solidFill>
                <a:srgbClr val="B930A0"/>
              </a:solidFill>
            </a:endParaRPr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A33ED6C9-5E04-4840-9558-5E92E722DD01}"/>
              </a:ext>
            </a:extLst>
          </p:cNvPr>
          <p:cNvSpPr/>
          <p:nvPr/>
        </p:nvSpPr>
        <p:spPr>
          <a:xfrm>
            <a:off x="7538020" y="3019882"/>
            <a:ext cx="570900" cy="1719537"/>
          </a:xfrm>
          <a:prstGeom prst="leftBrace">
            <a:avLst>
              <a:gd name="adj1" fmla="val 58386"/>
              <a:gd name="adj2" fmla="val 50000"/>
            </a:avLst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FBDF5EA-7B72-3443-908A-F95B9DEAC26D}"/>
              </a:ext>
            </a:extLst>
          </p:cNvPr>
          <p:cNvSpPr/>
          <p:nvPr/>
        </p:nvSpPr>
        <p:spPr>
          <a:xfrm rot="16200000">
            <a:off x="6630404" y="3569862"/>
            <a:ext cx="12167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B930A0"/>
                </a:solidFill>
                <a:latin typeface="Avenir Next" panose="020B0503020202020204" pitchFamily="34" charset="0"/>
              </a:rPr>
              <a:t>DEV</a:t>
            </a:r>
            <a:endParaRPr lang="en-US" sz="2800" dirty="0">
              <a:solidFill>
                <a:srgbClr val="B930A0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2720256-16B4-3641-9482-EF40B96E9C28}"/>
              </a:ext>
            </a:extLst>
          </p:cNvPr>
          <p:cNvCxnSpPr>
            <a:cxnSpLocks/>
          </p:cNvCxnSpPr>
          <p:nvPr/>
        </p:nvCxnSpPr>
        <p:spPr>
          <a:xfrm>
            <a:off x="8269116" y="2956078"/>
            <a:ext cx="2314299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14C4D12-F72C-ED4F-8D41-A1B3364867B0}"/>
              </a:ext>
            </a:extLst>
          </p:cNvPr>
          <p:cNvCxnSpPr>
            <a:cxnSpLocks/>
          </p:cNvCxnSpPr>
          <p:nvPr/>
        </p:nvCxnSpPr>
        <p:spPr>
          <a:xfrm>
            <a:off x="10825891" y="2952809"/>
            <a:ext cx="818359" cy="3269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9104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AD72E6D-CCF7-A246-9CCA-6E1610BD1462}"/>
              </a:ext>
            </a:extLst>
          </p:cNvPr>
          <p:cNvGrpSpPr/>
          <p:nvPr/>
        </p:nvGrpSpPr>
        <p:grpSpPr>
          <a:xfrm>
            <a:off x="8269816" y="535113"/>
            <a:ext cx="2670815" cy="6022807"/>
            <a:chOff x="3496617" y="439833"/>
            <a:chExt cx="4547777" cy="6146002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48BA96C-C7C6-0945-8069-F45EDDED3756}"/>
                </a:ext>
              </a:extLst>
            </p:cNvPr>
            <p:cNvSpPr/>
            <p:nvPr/>
          </p:nvSpPr>
          <p:spPr>
            <a:xfrm flipH="1">
              <a:off x="6344226" y="456184"/>
              <a:ext cx="1416197" cy="1130368"/>
            </a:xfrm>
            <a:custGeom>
              <a:avLst/>
              <a:gdLst>
                <a:gd name="connsiteX0" fmla="*/ 0 w 1792162"/>
                <a:gd name="connsiteY0" fmla="*/ 1114519 h 1114519"/>
                <a:gd name="connsiteX1" fmla="*/ 511219 w 1792162"/>
                <a:gd name="connsiteY1" fmla="*/ 0 h 1114519"/>
                <a:gd name="connsiteX2" fmla="*/ 1792162 w 1792162"/>
                <a:gd name="connsiteY2" fmla="*/ 0 h 1114519"/>
                <a:gd name="connsiteX3" fmla="*/ 1280943 w 1792162"/>
                <a:gd name="connsiteY3" fmla="*/ 1114519 h 1114519"/>
                <a:gd name="connsiteX4" fmla="*/ 0 w 1792162"/>
                <a:gd name="connsiteY4" fmla="*/ 1114519 h 1114519"/>
                <a:gd name="connsiteX0" fmla="*/ 0 w 1513029"/>
                <a:gd name="connsiteY0" fmla="*/ 1124144 h 1124144"/>
                <a:gd name="connsiteX1" fmla="*/ 232086 w 1513029"/>
                <a:gd name="connsiteY1" fmla="*/ 0 h 1124144"/>
                <a:gd name="connsiteX2" fmla="*/ 1513029 w 1513029"/>
                <a:gd name="connsiteY2" fmla="*/ 0 h 1124144"/>
                <a:gd name="connsiteX3" fmla="*/ 1001810 w 1513029"/>
                <a:gd name="connsiteY3" fmla="*/ 1114519 h 1124144"/>
                <a:gd name="connsiteX4" fmla="*/ 0 w 1513029"/>
                <a:gd name="connsiteY4" fmla="*/ 1124144 h 1124144"/>
                <a:gd name="connsiteX0" fmla="*/ 0 w 1001810"/>
                <a:gd name="connsiteY0" fmla="*/ 1124144 h 1124144"/>
                <a:gd name="connsiteX1" fmla="*/ 232086 w 1001810"/>
                <a:gd name="connsiteY1" fmla="*/ 0 h 1124144"/>
                <a:gd name="connsiteX2" fmla="*/ 906638 w 1001810"/>
                <a:gd name="connsiteY2" fmla="*/ 394636 h 1124144"/>
                <a:gd name="connsiteX3" fmla="*/ 1001810 w 1001810"/>
                <a:gd name="connsiteY3" fmla="*/ 1114519 h 1124144"/>
                <a:gd name="connsiteX4" fmla="*/ 0 w 1001810"/>
                <a:gd name="connsiteY4" fmla="*/ 1124144 h 1124144"/>
                <a:gd name="connsiteX0" fmla="*/ 0 w 906638"/>
                <a:gd name="connsiteY0" fmla="*/ 1124144 h 1153020"/>
                <a:gd name="connsiteX1" fmla="*/ 232086 w 906638"/>
                <a:gd name="connsiteY1" fmla="*/ 0 h 1153020"/>
                <a:gd name="connsiteX2" fmla="*/ 906638 w 906638"/>
                <a:gd name="connsiteY2" fmla="*/ 394636 h 1153020"/>
                <a:gd name="connsiteX3" fmla="*/ 674551 w 906638"/>
                <a:gd name="connsiteY3" fmla="*/ 1153020 h 1153020"/>
                <a:gd name="connsiteX4" fmla="*/ 0 w 906638"/>
                <a:gd name="connsiteY4" fmla="*/ 1124144 h 115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638" h="1153020">
                  <a:moveTo>
                    <a:pt x="0" y="1124144"/>
                  </a:moveTo>
                  <a:lnTo>
                    <a:pt x="232086" y="0"/>
                  </a:lnTo>
                  <a:lnTo>
                    <a:pt x="906638" y="394636"/>
                  </a:lnTo>
                  <a:lnTo>
                    <a:pt x="674551" y="1153020"/>
                  </a:lnTo>
                  <a:lnTo>
                    <a:pt x="0" y="1124144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10557F2F-961C-F94D-A135-ED448A9761C8}"/>
                </a:ext>
              </a:extLst>
            </p:cNvPr>
            <p:cNvSpPr/>
            <p:nvPr/>
          </p:nvSpPr>
          <p:spPr>
            <a:xfrm>
              <a:off x="7178642" y="5367820"/>
              <a:ext cx="865752" cy="1178253"/>
            </a:xfrm>
            <a:custGeom>
              <a:avLst/>
              <a:gdLst>
                <a:gd name="connsiteX0" fmla="*/ 0 w 1584151"/>
                <a:gd name="connsiteY0" fmla="*/ 1531865 h 1531865"/>
                <a:gd name="connsiteX1" fmla="*/ 610739 w 1584151"/>
                <a:gd name="connsiteY1" fmla="*/ 0 h 1531865"/>
                <a:gd name="connsiteX2" fmla="*/ 1584151 w 1584151"/>
                <a:gd name="connsiteY2" fmla="*/ 0 h 1531865"/>
                <a:gd name="connsiteX3" fmla="*/ 973412 w 1584151"/>
                <a:gd name="connsiteY3" fmla="*/ 1531865 h 1531865"/>
                <a:gd name="connsiteX4" fmla="*/ 0 w 1584151"/>
                <a:gd name="connsiteY4" fmla="*/ 1531865 h 1531865"/>
                <a:gd name="connsiteX0" fmla="*/ 226659 w 973412"/>
                <a:gd name="connsiteY0" fmla="*/ 1281608 h 1531865"/>
                <a:gd name="connsiteX1" fmla="*/ 0 w 973412"/>
                <a:gd name="connsiteY1" fmla="*/ 0 h 1531865"/>
                <a:gd name="connsiteX2" fmla="*/ 973412 w 973412"/>
                <a:gd name="connsiteY2" fmla="*/ 0 h 1531865"/>
                <a:gd name="connsiteX3" fmla="*/ 362673 w 973412"/>
                <a:gd name="connsiteY3" fmla="*/ 1531865 h 1531865"/>
                <a:gd name="connsiteX4" fmla="*/ 226659 w 973412"/>
                <a:gd name="connsiteY4" fmla="*/ 1281608 h 1531865"/>
                <a:gd name="connsiteX0" fmla="*/ 0 w 746753"/>
                <a:gd name="connsiteY0" fmla="*/ 1300858 h 1551115"/>
                <a:gd name="connsiteX1" fmla="*/ 119851 w 746753"/>
                <a:gd name="connsiteY1" fmla="*/ 0 h 1551115"/>
                <a:gd name="connsiteX2" fmla="*/ 746753 w 746753"/>
                <a:gd name="connsiteY2" fmla="*/ 19250 h 1551115"/>
                <a:gd name="connsiteX3" fmla="*/ 136014 w 746753"/>
                <a:gd name="connsiteY3" fmla="*/ 1551115 h 1551115"/>
                <a:gd name="connsiteX4" fmla="*/ 0 w 746753"/>
                <a:gd name="connsiteY4" fmla="*/ 1300858 h 1551115"/>
                <a:gd name="connsiteX0" fmla="*/ 0 w 554247"/>
                <a:gd name="connsiteY0" fmla="*/ 1300858 h 1551115"/>
                <a:gd name="connsiteX1" fmla="*/ 119851 w 554247"/>
                <a:gd name="connsiteY1" fmla="*/ 0 h 1551115"/>
                <a:gd name="connsiteX2" fmla="*/ 554247 w 554247"/>
                <a:gd name="connsiteY2" fmla="*/ 28876 h 1551115"/>
                <a:gd name="connsiteX3" fmla="*/ 136014 w 554247"/>
                <a:gd name="connsiteY3" fmla="*/ 1551115 h 1551115"/>
                <a:gd name="connsiteX4" fmla="*/ 0 w 554247"/>
                <a:gd name="connsiteY4" fmla="*/ 1300858 h 155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4247" h="1551115">
                  <a:moveTo>
                    <a:pt x="0" y="1300858"/>
                  </a:moveTo>
                  <a:lnTo>
                    <a:pt x="119851" y="0"/>
                  </a:lnTo>
                  <a:lnTo>
                    <a:pt x="554247" y="28876"/>
                  </a:lnTo>
                  <a:lnTo>
                    <a:pt x="136014" y="1551115"/>
                  </a:lnTo>
                  <a:lnTo>
                    <a:pt x="0" y="130085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4510F2-8802-9441-97B4-38A05F47C556}"/>
                </a:ext>
              </a:extLst>
            </p:cNvPr>
            <p:cNvSpPr/>
            <p:nvPr/>
          </p:nvSpPr>
          <p:spPr>
            <a:xfrm>
              <a:off x="3496617" y="439833"/>
              <a:ext cx="3940713" cy="61460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9022954" y="62790"/>
            <a:ext cx="752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9078510" y="643297"/>
            <a:ext cx="76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9864035" y="626069"/>
            <a:ext cx="830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9323181" y="1045358"/>
            <a:ext cx="452209" cy="549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10131906" y="1027708"/>
            <a:ext cx="452209" cy="549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3ADD9F-27F4-FE4F-A617-3DAA7DA113B0}"/>
              </a:ext>
            </a:extLst>
          </p:cNvPr>
          <p:cNvSpPr txBox="1"/>
          <p:nvPr/>
        </p:nvSpPr>
        <p:spPr>
          <a:xfrm>
            <a:off x="521653" y="643296"/>
            <a:ext cx="5877856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Let’s say our data has 1,000 rows</a:t>
            </a: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And that we want to predict </a:t>
            </a:r>
            <a:r>
              <a:rPr lang="en-US" sz="2400" b="1" dirty="0">
                <a:latin typeface="Avenir Next" panose="020B0503020202020204" pitchFamily="34" charset="0"/>
              </a:rPr>
              <a:t>Temp</a:t>
            </a: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Avenir Next" panose="020B0503020202020204" pitchFamily="34" charset="0"/>
              </a:rPr>
              <a:t>Which data should we use?</a:t>
            </a:r>
            <a:br>
              <a:rPr lang="en-US" sz="2400" b="1" dirty="0">
                <a:solidFill>
                  <a:srgbClr val="0070C0"/>
                </a:solidFill>
                <a:latin typeface="Avenir Next" panose="020B0503020202020204" pitchFamily="34" charset="0"/>
              </a:rPr>
            </a:br>
            <a:r>
              <a:rPr lang="en-US" sz="2400" b="1" dirty="0">
                <a:solidFill>
                  <a:srgbClr val="0070C0"/>
                </a:solidFill>
                <a:latin typeface="Avenir Next" panose="020B0503020202020204" pitchFamily="34" charset="0"/>
              </a:rPr>
              <a:t>Split it into three?</a:t>
            </a:r>
          </a:p>
          <a:p>
            <a:pPr lvl="1">
              <a:lnSpc>
                <a:spcPct val="150000"/>
              </a:lnSpc>
              <a:spcBef>
                <a:spcPts val="1200"/>
              </a:spcBef>
            </a:pPr>
            <a:endParaRPr lang="en-US" sz="2400" b="1" dirty="0">
              <a:solidFill>
                <a:srgbClr val="0070C0"/>
              </a:solidFill>
              <a:latin typeface="Avenir Next" panose="020B0503020202020204" pitchFamily="34" charset="0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endParaRPr lang="en-US" sz="2400" b="1" dirty="0">
              <a:latin typeface="Avenir Next" panose="020B05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8570044" y="1027708"/>
            <a:ext cx="452209" cy="549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30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45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19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44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36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13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28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35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17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8398822" y="643296"/>
            <a:ext cx="684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8489482" y="941611"/>
            <a:ext cx="1942711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eft Brace 20">
            <a:extLst>
              <a:ext uri="{FF2B5EF4-FFF2-40B4-BE49-F238E27FC236}">
                <a16:creationId xmlns:a16="http://schemas.microsoft.com/office/drawing/2014/main" id="{8778E932-B648-CC46-8EE9-8018AC139154}"/>
              </a:ext>
            </a:extLst>
          </p:cNvPr>
          <p:cNvSpPr/>
          <p:nvPr/>
        </p:nvSpPr>
        <p:spPr>
          <a:xfrm>
            <a:off x="7556953" y="647863"/>
            <a:ext cx="570900" cy="2268592"/>
          </a:xfrm>
          <a:prstGeom prst="leftBrace">
            <a:avLst>
              <a:gd name="adj1" fmla="val 58386"/>
              <a:gd name="adj2" fmla="val 50000"/>
            </a:avLst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E304FE5-1A1F-6241-B968-72EDB1A68FEC}"/>
              </a:ext>
            </a:extLst>
          </p:cNvPr>
          <p:cNvGrpSpPr/>
          <p:nvPr/>
        </p:nvGrpSpPr>
        <p:grpSpPr>
          <a:xfrm>
            <a:off x="10851984" y="551105"/>
            <a:ext cx="937912" cy="6022807"/>
            <a:chOff x="3496617" y="439833"/>
            <a:chExt cx="4536479" cy="6146002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32728945-9BCA-6C4F-9A80-43EB93653DAE}"/>
                </a:ext>
              </a:extLst>
            </p:cNvPr>
            <p:cNvSpPr/>
            <p:nvPr/>
          </p:nvSpPr>
          <p:spPr>
            <a:xfrm flipH="1">
              <a:off x="6432792" y="527982"/>
              <a:ext cx="1416196" cy="1130368"/>
            </a:xfrm>
            <a:custGeom>
              <a:avLst/>
              <a:gdLst>
                <a:gd name="connsiteX0" fmla="*/ 0 w 1792162"/>
                <a:gd name="connsiteY0" fmla="*/ 1114519 h 1114519"/>
                <a:gd name="connsiteX1" fmla="*/ 511219 w 1792162"/>
                <a:gd name="connsiteY1" fmla="*/ 0 h 1114519"/>
                <a:gd name="connsiteX2" fmla="*/ 1792162 w 1792162"/>
                <a:gd name="connsiteY2" fmla="*/ 0 h 1114519"/>
                <a:gd name="connsiteX3" fmla="*/ 1280943 w 1792162"/>
                <a:gd name="connsiteY3" fmla="*/ 1114519 h 1114519"/>
                <a:gd name="connsiteX4" fmla="*/ 0 w 1792162"/>
                <a:gd name="connsiteY4" fmla="*/ 1114519 h 1114519"/>
                <a:gd name="connsiteX0" fmla="*/ 0 w 1513029"/>
                <a:gd name="connsiteY0" fmla="*/ 1124144 h 1124144"/>
                <a:gd name="connsiteX1" fmla="*/ 232086 w 1513029"/>
                <a:gd name="connsiteY1" fmla="*/ 0 h 1124144"/>
                <a:gd name="connsiteX2" fmla="*/ 1513029 w 1513029"/>
                <a:gd name="connsiteY2" fmla="*/ 0 h 1124144"/>
                <a:gd name="connsiteX3" fmla="*/ 1001810 w 1513029"/>
                <a:gd name="connsiteY3" fmla="*/ 1114519 h 1124144"/>
                <a:gd name="connsiteX4" fmla="*/ 0 w 1513029"/>
                <a:gd name="connsiteY4" fmla="*/ 1124144 h 1124144"/>
                <a:gd name="connsiteX0" fmla="*/ 0 w 1001810"/>
                <a:gd name="connsiteY0" fmla="*/ 1124144 h 1124144"/>
                <a:gd name="connsiteX1" fmla="*/ 232086 w 1001810"/>
                <a:gd name="connsiteY1" fmla="*/ 0 h 1124144"/>
                <a:gd name="connsiteX2" fmla="*/ 906638 w 1001810"/>
                <a:gd name="connsiteY2" fmla="*/ 394636 h 1124144"/>
                <a:gd name="connsiteX3" fmla="*/ 1001810 w 1001810"/>
                <a:gd name="connsiteY3" fmla="*/ 1114519 h 1124144"/>
                <a:gd name="connsiteX4" fmla="*/ 0 w 1001810"/>
                <a:gd name="connsiteY4" fmla="*/ 1124144 h 1124144"/>
                <a:gd name="connsiteX0" fmla="*/ 0 w 906638"/>
                <a:gd name="connsiteY0" fmla="*/ 1124144 h 1153020"/>
                <a:gd name="connsiteX1" fmla="*/ 232086 w 906638"/>
                <a:gd name="connsiteY1" fmla="*/ 0 h 1153020"/>
                <a:gd name="connsiteX2" fmla="*/ 906638 w 906638"/>
                <a:gd name="connsiteY2" fmla="*/ 394636 h 1153020"/>
                <a:gd name="connsiteX3" fmla="*/ 674551 w 906638"/>
                <a:gd name="connsiteY3" fmla="*/ 1153020 h 1153020"/>
                <a:gd name="connsiteX4" fmla="*/ 0 w 906638"/>
                <a:gd name="connsiteY4" fmla="*/ 1124144 h 115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638" h="1153020">
                  <a:moveTo>
                    <a:pt x="0" y="1124144"/>
                  </a:moveTo>
                  <a:lnTo>
                    <a:pt x="232086" y="0"/>
                  </a:lnTo>
                  <a:lnTo>
                    <a:pt x="906638" y="394636"/>
                  </a:lnTo>
                  <a:lnTo>
                    <a:pt x="674551" y="1153020"/>
                  </a:lnTo>
                  <a:lnTo>
                    <a:pt x="0" y="1124144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Parallelogram 4">
              <a:extLst>
                <a:ext uri="{FF2B5EF4-FFF2-40B4-BE49-F238E27FC236}">
                  <a16:creationId xmlns:a16="http://schemas.microsoft.com/office/drawing/2014/main" id="{4C12A59F-EE23-2F4D-B17D-34B91655A197}"/>
                </a:ext>
              </a:extLst>
            </p:cNvPr>
            <p:cNvSpPr/>
            <p:nvPr/>
          </p:nvSpPr>
          <p:spPr>
            <a:xfrm>
              <a:off x="7167345" y="5242307"/>
              <a:ext cx="865751" cy="1178253"/>
            </a:xfrm>
            <a:custGeom>
              <a:avLst/>
              <a:gdLst>
                <a:gd name="connsiteX0" fmla="*/ 0 w 1584151"/>
                <a:gd name="connsiteY0" fmla="*/ 1531865 h 1531865"/>
                <a:gd name="connsiteX1" fmla="*/ 610739 w 1584151"/>
                <a:gd name="connsiteY1" fmla="*/ 0 h 1531865"/>
                <a:gd name="connsiteX2" fmla="*/ 1584151 w 1584151"/>
                <a:gd name="connsiteY2" fmla="*/ 0 h 1531865"/>
                <a:gd name="connsiteX3" fmla="*/ 973412 w 1584151"/>
                <a:gd name="connsiteY3" fmla="*/ 1531865 h 1531865"/>
                <a:gd name="connsiteX4" fmla="*/ 0 w 1584151"/>
                <a:gd name="connsiteY4" fmla="*/ 1531865 h 1531865"/>
                <a:gd name="connsiteX0" fmla="*/ 226659 w 973412"/>
                <a:gd name="connsiteY0" fmla="*/ 1281608 h 1531865"/>
                <a:gd name="connsiteX1" fmla="*/ 0 w 973412"/>
                <a:gd name="connsiteY1" fmla="*/ 0 h 1531865"/>
                <a:gd name="connsiteX2" fmla="*/ 973412 w 973412"/>
                <a:gd name="connsiteY2" fmla="*/ 0 h 1531865"/>
                <a:gd name="connsiteX3" fmla="*/ 362673 w 973412"/>
                <a:gd name="connsiteY3" fmla="*/ 1531865 h 1531865"/>
                <a:gd name="connsiteX4" fmla="*/ 226659 w 973412"/>
                <a:gd name="connsiteY4" fmla="*/ 1281608 h 1531865"/>
                <a:gd name="connsiteX0" fmla="*/ 0 w 746753"/>
                <a:gd name="connsiteY0" fmla="*/ 1300858 h 1551115"/>
                <a:gd name="connsiteX1" fmla="*/ 119851 w 746753"/>
                <a:gd name="connsiteY1" fmla="*/ 0 h 1551115"/>
                <a:gd name="connsiteX2" fmla="*/ 746753 w 746753"/>
                <a:gd name="connsiteY2" fmla="*/ 19250 h 1551115"/>
                <a:gd name="connsiteX3" fmla="*/ 136014 w 746753"/>
                <a:gd name="connsiteY3" fmla="*/ 1551115 h 1551115"/>
                <a:gd name="connsiteX4" fmla="*/ 0 w 746753"/>
                <a:gd name="connsiteY4" fmla="*/ 1300858 h 1551115"/>
                <a:gd name="connsiteX0" fmla="*/ 0 w 554247"/>
                <a:gd name="connsiteY0" fmla="*/ 1300858 h 1551115"/>
                <a:gd name="connsiteX1" fmla="*/ 119851 w 554247"/>
                <a:gd name="connsiteY1" fmla="*/ 0 h 1551115"/>
                <a:gd name="connsiteX2" fmla="*/ 554247 w 554247"/>
                <a:gd name="connsiteY2" fmla="*/ 28876 h 1551115"/>
                <a:gd name="connsiteX3" fmla="*/ 136014 w 554247"/>
                <a:gd name="connsiteY3" fmla="*/ 1551115 h 1551115"/>
                <a:gd name="connsiteX4" fmla="*/ 0 w 554247"/>
                <a:gd name="connsiteY4" fmla="*/ 1300858 h 155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4247" h="1551115">
                  <a:moveTo>
                    <a:pt x="0" y="1300858"/>
                  </a:moveTo>
                  <a:lnTo>
                    <a:pt x="119851" y="0"/>
                  </a:lnTo>
                  <a:lnTo>
                    <a:pt x="554247" y="28876"/>
                  </a:lnTo>
                  <a:lnTo>
                    <a:pt x="136014" y="1551115"/>
                  </a:lnTo>
                  <a:lnTo>
                    <a:pt x="0" y="130085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F2776D6-5969-0049-85AC-F3A28F6B51F4}"/>
                </a:ext>
              </a:extLst>
            </p:cNvPr>
            <p:cNvSpPr/>
            <p:nvPr/>
          </p:nvSpPr>
          <p:spPr>
            <a:xfrm>
              <a:off x="3496617" y="439833"/>
              <a:ext cx="3940712" cy="61460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1257A1F-A21E-8749-A787-C45BB75C793A}"/>
              </a:ext>
            </a:extLst>
          </p:cNvPr>
          <p:cNvSpPr/>
          <p:nvPr/>
        </p:nvSpPr>
        <p:spPr>
          <a:xfrm>
            <a:off x="10976450" y="606565"/>
            <a:ext cx="595271" cy="5879902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25C8E2-A1F5-6F4D-B1E3-7F578BFA840E}"/>
              </a:ext>
            </a:extLst>
          </p:cNvPr>
          <p:cNvSpPr txBox="1"/>
          <p:nvPr/>
        </p:nvSpPr>
        <p:spPr>
          <a:xfrm>
            <a:off x="11107429" y="1025513"/>
            <a:ext cx="452209" cy="549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68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61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36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80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68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55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92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78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BBC43BA-7DE9-7242-A9C8-0AB10F1DE7FE}"/>
              </a:ext>
            </a:extLst>
          </p:cNvPr>
          <p:cNvCxnSpPr>
            <a:cxnSpLocks/>
          </p:cNvCxnSpPr>
          <p:nvPr/>
        </p:nvCxnSpPr>
        <p:spPr>
          <a:xfrm>
            <a:off x="10976450" y="941611"/>
            <a:ext cx="610672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10847872" y="637487"/>
            <a:ext cx="818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71859B-4749-8740-95DB-694C23EB4265}"/>
              </a:ext>
            </a:extLst>
          </p:cNvPr>
          <p:cNvSpPr txBox="1"/>
          <p:nvPr/>
        </p:nvSpPr>
        <p:spPr>
          <a:xfrm>
            <a:off x="10907065" y="87748"/>
            <a:ext cx="752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63A854-4898-5049-A1B0-3E343DB825FF}"/>
              </a:ext>
            </a:extLst>
          </p:cNvPr>
          <p:cNvSpPr/>
          <p:nvPr/>
        </p:nvSpPr>
        <p:spPr>
          <a:xfrm rot="16200000">
            <a:off x="6258804" y="1275479"/>
            <a:ext cx="1974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B930A0"/>
                </a:solidFill>
                <a:latin typeface="Avenir Next" panose="020B0503020202020204" pitchFamily="34" charset="0"/>
              </a:rPr>
              <a:t>TRAINING</a:t>
            </a:r>
            <a:endParaRPr lang="en-US" sz="2800" dirty="0">
              <a:solidFill>
                <a:srgbClr val="B930A0"/>
              </a:solidFill>
            </a:endParaRP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1A5530BF-77BD-8F46-8802-2FF00C01D7C0}"/>
              </a:ext>
            </a:extLst>
          </p:cNvPr>
          <p:cNvSpPr/>
          <p:nvPr/>
        </p:nvSpPr>
        <p:spPr>
          <a:xfrm>
            <a:off x="7532118" y="4872357"/>
            <a:ext cx="570900" cy="1579901"/>
          </a:xfrm>
          <a:prstGeom prst="leftBrace">
            <a:avLst>
              <a:gd name="adj1" fmla="val 58386"/>
              <a:gd name="adj2" fmla="val 50000"/>
            </a:avLst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4929FB3-3400-7E4C-80EE-7E0E68D4357B}"/>
              </a:ext>
            </a:extLst>
          </p:cNvPr>
          <p:cNvCxnSpPr>
            <a:cxnSpLocks/>
          </p:cNvCxnSpPr>
          <p:nvPr/>
        </p:nvCxnSpPr>
        <p:spPr>
          <a:xfrm>
            <a:off x="8298692" y="4822256"/>
            <a:ext cx="2314299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CB886C7-70CC-2947-9B3A-191E733D1A03}"/>
              </a:ext>
            </a:extLst>
          </p:cNvPr>
          <p:cNvCxnSpPr>
            <a:cxnSpLocks/>
          </p:cNvCxnSpPr>
          <p:nvPr/>
        </p:nvCxnSpPr>
        <p:spPr>
          <a:xfrm>
            <a:off x="10855467" y="4818987"/>
            <a:ext cx="818359" cy="3269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714F9EEC-51B5-8347-8FDC-967EBAEA9FBE}"/>
              </a:ext>
            </a:extLst>
          </p:cNvPr>
          <p:cNvSpPr/>
          <p:nvPr/>
        </p:nvSpPr>
        <p:spPr>
          <a:xfrm rot="16200000">
            <a:off x="6310362" y="5325052"/>
            <a:ext cx="1974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B930A0"/>
                </a:solidFill>
                <a:latin typeface="Avenir Next" panose="020B0503020202020204" pitchFamily="34" charset="0"/>
              </a:rPr>
              <a:t>TESTING</a:t>
            </a:r>
            <a:endParaRPr lang="en-US" sz="2800" dirty="0">
              <a:solidFill>
                <a:srgbClr val="B9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0DA3108-038B-524A-BC9F-1A0DD7364F52}"/>
                  </a:ext>
                </a:extLst>
              </p:cNvPr>
              <p:cNvSpPr/>
              <p:nvPr/>
            </p:nvSpPr>
            <p:spPr>
              <a:xfrm>
                <a:off x="1200974" y="3611026"/>
                <a:ext cx="1015167" cy="92006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latin typeface="Avenir Next" panose="020B0503020202020204" pitchFamily="34" charset="0"/>
                  </a:rPr>
                  <a:t>m</a:t>
                </a:r>
                <a14:m>
                  <m:oMath xmlns:m="http://schemas.openxmlformats.org/officeDocument/2006/math">
                    <m:r>
                      <a:rPr lang="en-US" sz="36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3600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0DA3108-038B-524A-BC9F-1A0DD7364F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974" y="3611026"/>
                <a:ext cx="1015167" cy="920063"/>
              </a:xfrm>
              <a:prstGeom prst="rect">
                <a:avLst/>
              </a:prstGeom>
              <a:blipFill>
                <a:blip r:embed="rId2"/>
                <a:stretch>
                  <a:fillRect l="-5000" b="-94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F97FAD8-4B4E-F54E-91F5-3EA2DD02B28A}"/>
                  </a:ext>
                </a:extLst>
              </p:cNvPr>
              <p:cNvSpPr/>
              <p:nvPr/>
            </p:nvSpPr>
            <p:spPr>
              <a:xfrm>
                <a:off x="2340607" y="3611025"/>
                <a:ext cx="1015167" cy="92006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latin typeface="Avenir Next" panose="020B0503020202020204" pitchFamily="34" charset="0"/>
                  </a:rPr>
                  <a:t>m</a:t>
                </a:r>
                <a14:m>
                  <m:oMath xmlns:m="http://schemas.openxmlformats.org/officeDocument/2006/math">
                    <m:r>
                      <a:rPr lang="en-US" sz="36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3600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F97FAD8-4B4E-F54E-91F5-3EA2DD02B2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607" y="3611025"/>
                <a:ext cx="1015167" cy="920063"/>
              </a:xfrm>
              <a:prstGeom prst="rect">
                <a:avLst/>
              </a:prstGeom>
              <a:blipFill>
                <a:blip r:embed="rId3"/>
                <a:stretch>
                  <a:fillRect l="-3704" b="-94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5D4D462-EF2F-714D-BA12-BD078CAE5289}"/>
                  </a:ext>
                </a:extLst>
              </p:cNvPr>
              <p:cNvSpPr/>
              <p:nvPr/>
            </p:nvSpPr>
            <p:spPr>
              <a:xfrm>
                <a:off x="4749256" y="3618927"/>
                <a:ext cx="1015167" cy="92006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 err="1">
                    <a:latin typeface="Avenir Next" panose="020B0503020202020204" pitchFamily="34" charset="0"/>
                  </a:rPr>
                  <a:t>m</a:t>
                </a:r>
                <a14:m>
                  <m:oMath xmlns:m="http://schemas.openxmlformats.org/officeDocument/2006/math">
                    <m:r>
                      <a:rPr lang="en-US" sz="3600" i="1" baseline="-25000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3600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5D4D462-EF2F-714D-BA12-BD078CAE52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256" y="3618927"/>
                <a:ext cx="1015167" cy="920063"/>
              </a:xfrm>
              <a:prstGeom prst="rect">
                <a:avLst/>
              </a:prstGeom>
              <a:blipFill>
                <a:blip r:embed="rId4"/>
                <a:stretch>
                  <a:fillRect l="-7407" b="-109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9E5E2A9E-1623-914B-BE15-E8D63DED98BB}"/>
              </a:ext>
            </a:extLst>
          </p:cNvPr>
          <p:cNvSpPr/>
          <p:nvPr/>
        </p:nvSpPr>
        <p:spPr>
          <a:xfrm>
            <a:off x="3671051" y="3530089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latin typeface="Avenir Next" panose="020B0503020202020204" pitchFamily="34" charset="0"/>
              </a:rPr>
              <a:t>…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B74436F-60EF-D54D-ADFF-F2874FC08524}"/>
                  </a:ext>
                </a:extLst>
              </p:cNvPr>
              <p:cNvSpPr/>
              <p:nvPr/>
            </p:nvSpPr>
            <p:spPr>
              <a:xfrm>
                <a:off x="966159" y="4673392"/>
                <a:ext cx="5310133" cy="19005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venir Next" panose="020B0503020202020204" pitchFamily="34" charset="0"/>
                  </a:rPr>
                  <a:t>Could train models on the </a:t>
                </a:r>
                <a:r>
                  <a:rPr lang="en-US" sz="2000" b="1" dirty="0">
                    <a:solidFill>
                      <a:srgbClr val="B930A0"/>
                    </a:solidFill>
                    <a:latin typeface="Avenir Next" panose="020B0503020202020204" pitchFamily="34" charset="0"/>
                  </a:rPr>
                  <a:t>training set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venir Next" panose="020B0503020202020204" pitchFamily="34" charset="0"/>
                  </a:rPr>
                  <a:t>Evaluate on the </a:t>
                </a:r>
                <a:r>
                  <a:rPr lang="en-US" sz="2000" b="1" dirty="0">
                    <a:solidFill>
                      <a:srgbClr val="B930A0"/>
                    </a:solidFill>
                    <a:latin typeface="Avenir Next" panose="020B0503020202020204" pitchFamily="34" charset="0"/>
                  </a:rPr>
                  <a:t>dev set</a:t>
                </a:r>
                <a:endParaRPr lang="en-US" sz="2000" dirty="0">
                  <a:latin typeface="Avenir Next" panose="020B0503020202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venir Next" panose="020B0503020202020204" pitchFamily="34" charset="0"/>
                  </a:rPr>
                  <a:t>Select the model </a:t>
                </a:r>
                <a:r>
                  <a:rPr lang="en-US" sz="2000" b="1" dirty="0">
                    <a:solidFill>
                      <a:srgbClr val="0070C0"/>
                    </a:solidFill>
                    <a:latin typeface="Avenir Next" panose="020B0503020202020204" pitchFamily="34" charset="0"/>
                  </a:rPr>
                  <a:t>m</a:t>
                </a:r>
                <a14:m>
                  <m:oMath xmlns:m="http://schemas.openxmlformats.org/officeDocument/2006/math">
                    <m:r>
                      <a:rPr lang="en-US" sz="2000" b="1" i="0" baseline="-2500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2000" b="1" dirty="0">
                    <a:latin typeface="Avenir Next" panose="020B0503020202020204" pitchFamily="34" charset="0"/>
                  </a:rPr>
                  <a:t> </a:t>
                </a:r>
                <a:r>
                  <a:rPr lang="en-US" sz="2000" dirty="0">
                    <a:latin typeface="Avenir Next" panose="020B0503020202020204" pitchFamily="34" charset="0"/>
                  </a:rPr>
                  <a:t>that performs best on the </a:t>
                </a:r>
                <a:r>
                  <a:rPr lang="en-US" sz="2000" b="1" dirty="0">
                    <a:solidFill>
                      <a:srgbClr val="B930A0"/>
                    </a:solidFill>
                    <a:latin typeface="Avenir Next" panose="020B0503020202020204" pitchFamily="34" charset="0"/>
                  </a:rPr>
                  <a:t>dev set</a:t>
                </a:r>
                <a:r>
                  <a:rPr lang="en-US" sz="2000" dirty="0">
                    <a:latin typeface="Avenir Next" panose="020B0503020202020204" pitchFamily="34" charset="0"/>
                  </a:rPr>
                  <a:t>?</a:t>
                </a: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B74436F-60EF-D54D-ADFF-F2874FC085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159" y="4673392"/>
                <a:ext cx="5310133" cy="1900520"/>
              </a:xfrm>
              <a:prstGeom prst="rect">
                <a:avLst/>
              </a:prstGeom>
              <a:blipFill>
                <a:blip r:embed="rId5"/>
                <a:stretch>
                  <a:fillRect l="-716" b="-3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Left Brace 37">
            <a:extLst>
              <a:ext uri="{FF2B5EF4-FFF2-40B4-BE49-F238E27FC236}">
                <a16:creationId xmlns:a16="http://schemas.microsoft.com/office/drawing/2014/main" id="{A33ED6C9-5E04-4840-9558-5E92E722DD01}"/>
              </a:ext>
            </a:extLst>
          </p:cNvPr>
          <p:cNvSpPr/>
          <p:nvPr/>
        </p:nvSpPr>
        <p:spPr>
          <a:xfrm>
            <a:off x="7538020" y="3019882"/>
            <a:ext cx="570900" cy="1719537"/>
          </a:xfrm>
          <a:prstGeom prst="leftBrace">
            <a:avLst>
              <a:gd name="adj1" fmla="val 58386"/>
              <a:gd name="adj2" fmla="val 50000"/>
            </a:avLst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FBDF5EA-7B72-3443-908A-F95B9DEAC26D}"/>
              </a:ext>
            </a:extLst>
          </p:cNvPr>
          <p:cNvSpPr/>
          <p:nvPr/>
        </p:nvSpPr>
        <p:spPr>
          <a:xfrm rot="16200000">
            <a:off x="6630404" y="3569862"/>
            <a:ext cx="12167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B930A0"/>
                </a:solidFill>
                <a:latin typeface="Avenir Next" panose="020B0503020202020204" pitchFamily="34" charset="0"/>
              </a:rPr>
              <a:t>DEV</a:t>
            </a:r>
            <a:endParaRPr lang="en-US" sz="2800" dirty="0">
              <a:solidFill>
                <a:srgbClr val="B930A0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2720256-16B4-3641-9482-EF40B96E9C28}"/>
              </a:ext>
            </a:extLst>
          </p:cNvPr>
          <p:cNvCxnSpPr>
            <a:cxnSpLocks/>
          </p:cNvCxnSpPr>
          <p:nvPr/>
        </p:nvCxnSpPr>
        <p:spPr>
          <a:xfrm>
            <a:off x="8269116" y="2956078"/>
            <a:ext cx="2314299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14C4D12-F72C-ED4F-8D41-A1B3364867B0}"/>
              </a:ext>
            </a:extLst>
          </p:cNvPr>
          <p:cNvCxnSpPr>
            <a:cxnSpLocks/>
          </p:cNvCxnSpPr>
          <p:nvPr/>
        </p:nvCxnSpPr>
        <p:spPr>
          <a:xfrm>
            <a:off x="10825891" y="2952809"/>
            <a:ext cx="818359" cy="3269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683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2177591" y="2369001"/>
            <a:ext cx="7824248" cy="1569660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Medium" panose="02000503020000020003" pitchFamily="2" charset="0"/>
              </a:rPr>
              <a:t>What is the most difficult concept for you right now?</a:t>
            </a:r>
          </a:p>
        </p:txBody>
      </p:sp>
      <p:sp>
        <p:nvSpPr>
          <p:cNvPr id="22" name="Slide Number Placeholder 9">
            <a:extLst>
              <a:ext uri="{FF2B5EF4-FFF2-40B4-BE49-F238E27FC236}">
                <a16:creationId xmlns:a16="http://schemas.microsoft.com/office/drawing/2014/main" id="{DF0812ED-23D5-8D43-83FA-E0096F793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3420" y="6342385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4688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AD72E6D-CCF7-A246-9CCA-6E1610BD1462}"/>
              </a:ext>
            </a:extLst>
          </p:cNvPr>
          <p:cNvGrpSpPr/>
          <p:nvPr/>
        </p:nvGrpSpPr>
        <p:grpSpPr>
          <a:xfrm>
            <a:off x="8269816" y="535113"/>
            <a:ext cx="2670815" cy="6022807"/>
            <a:chOff x="3496617" y="439833"/>
            <a:chExt cx="4547777" cy="6146002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48BA96C-C7C6-0945-8069-F45EDDED3756}"/>
                </a:ext>
              </a:extLst>
            </p:cNvPr>
            <p:cNvSpPr/>
            <p:nvPr/>
          </p:nvSpPr>
          <p:spPr>
            <a:xfrm flipH="1">
              <a:off x="6344226" y="456184"/>
              <a:ext cx="1416197" cy="1130368"/>
            </a:xfrm>
            <a:custGeom>
              <a:avLst/>
              <a:gdLst>
                <a:gd name="connsiteX0" fmla="*/ 0 w 1792162"/>
                <a:gd name="connsiteY0" fmla="*/ 1114519 h 1114519"/>
                <a:gd name="connsiteX1" fmla="*/ 511219 w 1792162"/>
                <a:gd name="connsiteY1" fmla="*/ 0 h 1114519"/>
                <a:gd name="connsiteX2" fmla="*/ 1792162 w 1792162"/>
                <a:gd name="connsiteY2" fmla="*/ 0 h 1114519"/>
                <a:gd name="connsiteX3" fmla="*/ 1280943 w 1792162"/>
                <a:gd name="connsiteY3" fmla="*/ 1114519 h 1114519"/>
                <a:gd name="connsiteX4" fmla="*/ 0 w 1792162"/>
                <a:gd name="connsiteY4" fmla="*/ 1114519 h 1114519"/>
                <a:gd name="connsiteX0" fmla="*/ 0 w 1513029"/>
                <a:gd name="connsiteY0" fmla="*/ 1124144 h 1124144"/>
                <a:gd name="connsiteX1" fmla="*/ 232086 w 1513029"/>
                <a:gd name="connsiteY1" fmla="*/ 0 h 1124144"/>
                <a:gd name="connsiteX2" fmla="*/ 1513029 w 1513029"/>
                <a:gd name="connsiteY2" fmla="*/ 0 h 1124144"/>
                <a:gd name="connsiteX3" fmla="*/ 1001810 w 1513029"/>
                <a:gd name="connsiteY3" fmla="*/ 1114519 h 1124144"/>
                <a:gd name="connsiteX4" fmla="*/ 0 w 1513029"/>
                <a:gd name="connsiteY4" fmla="*/ 1124144 h 1124144"/>
                <a:gd name="connsiteX0" fmla="*/ 0 w 1001810"/>
                <a:gd name="connsiteY0" fmla="*/ 1124144 h 1124144"/>
                <a:gd name="connsiteX1" fmla="*/ 232086 w 1001810"/>
                <a:gd name="connsiteY1" fmla="*/ 0 h 1124144"/>
                <a:gd name="connsiteX2" fmla="*/ 906638 w 1001810"/>
                <a:gd name="connsiteY2" fmla="*/ 394636 h 1124144"/>
                <a:gd name="connsiteX3" fmla="*/ 1001810 w 1001810"/>
                <a:gd name="connsiteY3" fmla="*/ 1114519 h 1124144"/>
                <a:gd name="connsiteX4" fmla="*/ 0 w 1001810"/>
                <a:gd name="connsiteY4" fmla="*/ 1124144 h 1124144"/>
                <a:gd name="connsiteX0" fmla="*/ 0 w 906638"/>
                <a:gd name="connsiteY0" fmla="*/ 1124144 h 1153020"/>
                <a:gd name="connsiteX1" fmla="*/ 232086 w 906638"/>
                <a:gd name="connsiteY1" fmla="*/ 0 h 1153020"/>
                <a:gd name="connsiteX2" fmla="*/ 906638 w 906638"/>
                <a:gd name="connsiteY2" fmla="*/ 394636 h 1153020"/>
                <a:gd name="connsiteX3" fmla="*/ 674551 w 906638"/>
                <a:gd name="connsiteY3" fmla="*/ 1153020 h 1153020"/>
                <a:gd name="connsiteX4" fmla="*/ 0 w 906638"/>
                <a:gd name="connsiteY4" fmla="*/ 1124144 h 115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638" h="1153020">
                  <a:moveTo>
                    <a:pt x="0" y="1124144"/>
                  </a:moveTo>
                  <a:lnTo>
                    <a:pt x="232086" y="0"/>
                  </a:lnTo>
                  <a:lnTo>
                    <a:pt x="906638" y="394636"/>
                  </a:lnTo>
                  <a:lnTo>
                    <a:pt x="674551" y="1153020"/>
                  </a:lnTo>
                  <a:lnTo>
                    <a:pt x="0" y="1124144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10557F2F-961C-F94D-A135-ED448A9761C8}"/>
                </a:ext>
              </a:extLst>
            </p:cNvPr>
            <p:cNvSpPr/>
            <p:nvPr/>
          </p:nvSpPr>
          <p:spPr>
            <a:xfrm>
              <a:off x="7178642" y="5367820"/>
              <a:ext cx="865752" cy="1178253"/>
            </a:xfrm>
            <a:custGeom>
              <a:avLst/>
              <a:gdLst>
                <a:gd name="connsiteX0" fmla="*/ 0 w 1584151"/>
                <a:gd name="connsiteY0" fmla="*/ 1531865 h 1531865"/>
                <a:gd name="connsiteX1" fmla="*/ 610739 w 1584151"/>
                <a:gd name="connsiteY1" fmla="*/ 0 h 1531865"/>
                <a:gd name="connsiteX2" fmla="*/ 1584151 w 1584151"/>
                <a:gd name="connsiteY2" fmla="*/ 0 h 1531865"/>
                <a:gd name="connsiteX3" fmla="*/ 973412 w 1584151"/>
                <a:gd name="connsiteY3" fmla="*/ 1531865 h 1531865"/>
                <a:gd name="connsiteX4" fmla="*/ 0 w 1584151"/>
                <a:gd name="connsiteY4" fmla="*/ 1531865 h 1531865"/>
                <a:gd name="connsiteX0" fmla="*/ 226659 w 973412"/>
                <a:gd name="connsiteY0" fmla="*/ 1281608 h 1531865"/>
                <a:gd name="connsiteX1" fmla="*/ 0 w 973412"/>
                <a:gd name="connsiteY1" fmla="*/ 0 h 1531865"/>
                <a:gd name="connsiteX2" fmla="*/ 973412 w 973412"/>
                <a:gd name="connsiteY2" fmla="*/ 0 h 1531865"/>
                <a:gd name="connsiteX3" fmla="*/ 362673 w 973412"/>
                <a:gd name="connsiteY3" fmla="*/ 1531865 h 1531865"/>
                <a:gd name="connsiteX4" fmla="*/ 226659 w 973412"/>
                <a:gd name="connsiteY4" fmla="*/ 1281608 h 1531865"/>
                <a:gd name="connsiteX0" fmla="*/ 0 w 746753"/>
                <a:gd name="connsiteY0" fmla="*/ 1300858 h 1551115"/>
                <a:gd name="connsiteX1" fmla="*/ 119851 w 746753"/>
                <a:gd name="connsiteY1" fmla="*/ 0 h 1551115"/>
                <a:gd name="connsiteX2" fmla="*/ 746753 w 746753"/>
                <a:gd name="connsiteY2" fmla="*/ 19250 h 1551115"/>
                <a:gd name="connsiteX3" fmla="*/ 136014 w 746753"/>
                <a:gd name="connsiteY3" fmla="*/ 1551115 h 1551115"/>
                <a:gd name="connsiteX4" fmla="*/ 0 w 746753"/>
                <a:gd name="connsiteY4" fmla="*/ 1300858 h 1551115"/>
                <a:gd name="connsiteX0" fmla="*/ 0 w 554247"/>
                <a:gd name="connsiteY0" fmla="*/ 1300858 h 1551115"/>
                <a:gd name="connsiteX1" fmla="*/ 119851 w 554247"/>
                <a:gd name="connsiteY1" fmla="*/ 0 h 1551115"/>
                <a:gd name="connsiteX2" fmla="*/ 554247 w 554247"/>
                <a:gd name="connsiteY2" fmla="*/ 28876 h 1551115"/>
                <a:gd name="connsiteX3" fmla="*/ 136014 w 554247"/>
                <a:gd name="connsiteY3" fmla="*/ 1551115 h 1551115"/>
                <a:gd name="connsiteX4" fmla="*/ 0 w 554247"/>
                <a:gd name="connsiteY4" fmla="*/ 1300858 h 155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4247" h="1551115">
                  <a:moveTo>
                    <a:pt x="0" y="1300858"/>
                  </a:moveTo>
                  <a:lnTo>
                    <a:pt x="119851" y="0"/>
                  </a:lnTo>
                  <a:lnTo>
                    <a:pt x="554247" y="28876"/>
                  </a:lnTo>
                  <a:lnTo>
                    <a:pt x="136014" y="1551115"/>
                  </a:lnTo>
                  <a:lnTo>
                    <a:pt x="0" y="130085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4510F2-8802-9441-97B4-38A05F47C556}"/>
                </a:ext>
              </a:extLst>
            </p:cNvPr>
            <p:cNvSpPr/>
            <p:nvPr/>
          </p:nvSpPr>
          <p:spPr>
            <a:xfrm>
              <a:off x="3496617" y="439833"/>
              <a:ext cx="3940713" cy="61460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9022954" y="62790"/>
            <a:ext cx="752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9078510" y="643297"/>
            <a:ext cx="76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9864035" y="626069"/>
            <a:ext cx="830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9323181" y="1045358"/>
            <a:ext cx="452209" cy="549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10131906" y="1027708"/>
            <a:ext cx="452209" cy="549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3ADD9F-27F4-FE4F-A617-3DAA7DA113B0}"/>
              </a:ext>
            </a:extLst>
          </p:cNvPr>
          <p:cNvSpPr txBox="1"/>
          <p:nvPr/>
        </p:nvSpPr>
        <p:spPr>
          <a:xfrm>
            <a:off x="521653" y="643296"/>
            <a:ext cx="5877856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Let’s say our data has 1,000 rows</a:t>
            </a: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And that we want to predict </a:t>
            </a:r>
            <a:r>
              <a:rPr lang="en-US" sz="2400" b="1" dirty="0">
                <a:latin typeface="Avenir Next" panose="020B0503020202020204" pitchFamily="34" charset="0"/>
              </a:rPr>
              <a:t>Temp</a:t>
            </a: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Avenir Next" panose="020B0503020202020204" pitchFamily="34" charset="0"/>
              </a:rPr>
              <a:t>Which data should we use?</a:t>
            </a:r>
            <a:br>
              <a:rPr lang="en-US" sz="2400" b="1" dirty="0">
                <a:solidFill>
                  <a:srgbClr val="0070C0"/>
                </a:solidFill>
                <a:latin typeface="Avenir Next" panose="020B0503020202020204" pitchFamily="34" charset="0"/>
              </a:rPr>
            </a:br>
            <a:r>
              <a:rPr lang="en-US" sz="2400" b="1" dirty="0">
                <a:solidFill>
                  <a:srgbClr val="0070C0"/>
                </a:solidFill>
                <a:latin typeface="Avenir Next" panose="020B0503020202020204" pitchFamily="34" charset="0"/>
              </a:rPr>
              <a:t>Split it into three?</a:t>
            </a:r>
          </a:p>
          <a:p>
            <a:pPr lvl="1">
              <a:lnSpc>
                <a:spcPct val="150000"/>
              </a:lnSpc>
              <a:spcBef>
                <a:spcPts val="1200"/>
              </a:spcBef>
            </a:pPr>
            <a:endParaRPr lang="en-US" sz="2400" b="1" dirty="0">
              <a:solidFill>
                <a:srgbClr val="0070C0"/>
              </a:solidFill>
              <a:latin typeface="Avenir Next" panose="020B0503020202020204" pitchFamily="34" charset="0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endParaRPr lang="en-US" sz="2400" b="1" dirty="0">
              <a:latin typeface="Avenir Next" panose="020B05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8570044" y="1027708"/>
            <a:ext cx="452209" cy="549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30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45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19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44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36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13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28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35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17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8398822" y="643296"/>
            <a:ext cx="684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8489482" y="941611"/>
            <a:ext cx="1942711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eft Brace 20">
            <a:extLst>
              <a:ext uri="{FF2B5EF4-FFF2-40B4-BE49-F238E27FC236}">
                <a16:creationId xmlns:a16="http://schemas.microsoft.com/office/drawing/2014/main" id="{8778E932-B648-CC46-8EE9-8018AC139154}"/>
              </a:ext>
            </a:extLst>
          </p:cNvPr>
          <p:cNvSpPr/>
          <p:nvPr/>
        </p:nvSpPr>
        <p:spPr>
          <a:xfrm>
            <a:off x="7556953" y="647863"/>
            <a:ext cx="570900" cy="2268592"/>
          </a:xfrm>
          <a:prstGeom prst="leftBrace">
            <a:avLst>
              <a:gd name="adj1" fmla="val 58386"/>
              <a:gd name="adj2" fmla="val 50000"/>
            </a:avLst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E304FE5-1A1F-6241-B968-72EDB1A68FEC}"/>
              </a:ext>
            </a:extLst>
          </p:cNvPr>
          <p:cNvGrpSpPr/>
          <p:nvPr/>
        </p:nvGrpSpPr>
        <p:grpSpPr>
          <a:xfrm>
            <a:off x="10851984" y="551105"/>
            <a:ext cx="937912" cy="6022807"/>
            <a:chOff x="3496617" y="439833"/>
            <a:chExt cx="4536479" cy="6146002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32728945-9BCA-6C4F-9A80-43EB93653DAE}"/>
                </a:ext>
              </a:extLst>
            </p:cNvPr>
            <p:cNvSpPr/>
            <p:nvPr/>
          </p:nvSpPr>
          <p:spPr>
            <a:xfrm flipH="1">
              <a:off x="6432792" y="527982"/>
              <a:ext cx="1416196" cy="1130368"/>
            </a:xfrm>
            <a:custGeom>
              <a:avLst/>
              <a:gdLst>
                <a:gd name="connsiteX0" fmla="*/ 0 w 1792162"/>
                <a:gd name="connsiteY0" fmla="*/ 1114519 h 1114519"/>
                <a:gd name="connsiteX1" fmla="*/ 511219 w 1792162"/>
                <a:gd name="connsiteY1" fmla="*/ 0 h 1114519"/>
                <a:gd name="connsiteX2" fmla="*/ 1792162 w 1792162"/>
                <a:gd name="connsiteY2" fmla="*/ 0 h 1114519"/>
                <a:gd name="connsiteX3" fmla="*/ 1280943 w 1792162"/>
                <a:gd name="connsiteY3" fmla="*/ 1114519 h 1114519"/>
                <a:gd name="connsiteX4" fmla="*/ 0 w 1792162"/>
                <a:gd name="connsiteY4" fmla="*/ 1114519 h 1114519"/>
                <a:gd name="connsiteX0" fmla="*/ 0 w 1513029"/>
                <a:gd name="connsiteY0" fmla="*/ 1124144 h 1124144"/>
                <a:gd name="connsiteX1" fmla="*/ 232086 w 1513029"/>
                <a:gd name="connsiteY1" fmla="*/ 0 h 1124144"/>
                <a:gd name="connsiteX2" fmla="*/ 1513029 w 1513029"/>
                <a:gd name="connsiteY2" fmla="*/ 0 h 1124144"/>
                <a:gd name="connsiteX3" fmla="*/ 1001810 w 1513029"/>
                <a:gd name="connsiteY3" fmla="*/ 1114519 h 1124144"/>
                <a:gd name="connsiteX4" fmla="*/ 0 w 1513029"/>
                <a:gd name="connsiteY4" fmla="*/ 1124144 h 1124144"/>
                <a:gd name="connsiteX0" fmla="*/ 0 w 1001810"/>
                <a:gd name="connsiteY0" fmla="*/ 1124144 h 1124144"/>
                <a:gd name="connsiteX1" fmla="*/ 232086 w 1001810"/>
                <a:gd name="connsiteY1" fmla="*/ 0 h 1124144"/>
                <a:gd name="connsiteX2" fmla="*/ 906638 w 1001810"/>
                <a:gd name="connsiteY2" fmla="*/ 394636 h 1124144"/>
                <a:gd name="connsiteX3" fmla="*/ 1001810 w 1001810"/>
                <a:gd name="connsiteY3" fmla="*/ 1114519 h 1124144"/>
                <a:gd name="connsiteX4" fmla="*/ 0 w 1001810"/>
                <a:gd name="connsiteY4" fmla="*/ 1124144 h 1124144"/>
                <a:gd name="connsiteX0" fmla="*/ 0 w 906638"/>
                <a:gd name="connsiteY0" fmla="*/ 1124144 h 1153020"/>
                <a:gd name="connsiteX1" fmla="*/ 232086 w 906638"/>
                <a:gd name="connsiteY1" fmla="*/ 0 h 1153020"/>
                <a:gd name="connsiteX2" fmla="*/ 906638 w 906638"/>
                <a:gd name="connsiteY2" fmla="*/ 394636 h 1153020"/>
                <a:gd name="connsiteX3" fmla="*/ 674551 w 906638"/>
                <a:gd name="connsiteY3" fmla="*/ 1153020 h 1153020"/>
                <a:gd name="connsiteX4" fmla="*/ 0 w 906638"/>
                <a:gd name="connsiteY4" fmla="*/ 1124144 h 115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638" h="1153020">
                  <a:moveTo>
                    <a:pt x="0" y="1124144"/>
                  </a:moveTo>
                  <a:lnTo>
                    <a:pt x="232086" y="0"/>
                  </a:lnTo>
                  <a:lnTo>
                    <a:pt x="906638" y="394636"/>
                  </a:lnTo>
                  <a:lnTo>
                    <a:pt x="674551" y="1153020"/>
                  </a:lnTo>
                  <a:lnTo>
                    <a:pt x="0" y="1124144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Parallelogram 4">
              <a:extLst>
                <a:ext uri="{FF2B5EF4-FFF2-40B4-BE49-F238E27FC236}">
                  <a16:creationId xmlns:a16="http://schemas.microsoft.com/office/drawing/2014/main" id="{4C12A59F-EE23-2F4D-B17D-34B91655A197}"/>
                </a:ext>
              </a:extLst>
            </p:cNvPr>
            <p:cNvSpPr/>
            <p:nvPr/>
          </p:nvSpPr>
          <p:spPr>
            <a:xfrm>
              <a:off x="7167345" y="5242307"/>
              <a:ext cx="865751" cy="1178253"/>
            </a:xfrm>
            <a:custGeom>
              <a:avLst/>
              <a:gdLst>
                <a:gd name="connsiteX0" fmla="*/ 0 w 1584151"/>
                <a:gd name="connsiteY0" fmla="*/ 1531865 h 1531865"/>
                <a:gd name="connsiteX1" fmla="*/ 610739 w 1584151"/>
                <a:gd name="connsiteY1" fmla="*/ 0 h 1531865"/>
                <a:gd name="connsiteX2" fmla="*/ 1584151 w 1584151"/>
                <a:gd name="connsiteY2" fmla="*/ 0 h 1531865"/>
                <a:gd name="connsiteX3" fmla="*/ 973412 w 1584151"/>
                <a:gd name="connsiteY3" fmla="*/ 1531865 h 1531865"/>
                <a:gd name="connsiteX4" fmla="*/ 0 w 1584151"/>
                <a:gd name="connsiteY4" fmla="*/ 1531865 h 1531865"/>
                <a:gd name="connsiteX0" fmla="*/ 226659 w 973412"/>
                <a:gd name="connsiteY0" fmla="*/ 1281608 h 1531865"/>
                <a:gd name="connsiteX1" fmla="*/ 0 w 973412"/>
                <a:gd name="connsiteY1" fmla="*/ 0 h 1531865"/>
                <a:gd name="connsiteX2" fmla="*/ 973412 w 973412"/>
                <a:gd name="connsiteY2" fmla="*/ 0 h 1531865"/>
                <a:gd name="connsiteX3" fmla="*/ 362673 w 973412"/>
                <a:gd name="connsiteY3" fmla="*/ 1531865 h 1531865"/>
                <a:gd name="connsiteX4" fmla="*/ 226659 w 973412"/>
                <a:gd name="connsiteY4" fmla="*/ 1281608 h 1531865"/>
                <a:gd name="connsiteX0" fmla="*/ 0 w 746753"/>
                <a:gd name="connsiteY0" fmla="*/ 1300858 h 1551115"/>
                <a:gd name="connsiteX1" fmla="*/ 119851 w 746753"/>
                <a:gd name="connsiteY1" fmla="*/ 0 h 1551115"/>
                <a:gd name="connsiteX2" fmla="*/ 746753 w 746753"/>
                <a:gd name="connsiteY2" fmla="*/ 19250 h 1551115"/>
                <a:gd name="connsiteX3" fmla="*/ 136014 w 746753"/>
                <a:gd name="connsiteY3" fmla="*/ 1551115 h 1551115"/>
                <a:gd name="connsiteX4" fmla="*/ 0 w 746753"/>
                <a:gd name="connsiteY4" fmla="*/ 1300858 h 1551115"/>
                <a:gd name="connsiteX0" fmla="*/ 0 w 554247"/>
                <a:gd name="connsiteY0" fmla="*/ 1300858 h 1551115"/>
                <a:gd name="connsiteX1" fmla="*/ 119851 w 554247"/>
                <a:gd name="connsiteY1" fmla="*/ 0 h 1551115"/>
                <a:gd name="connsiteX2" fmla="*/ 554247 w 554247"/>
                <a:gd name="connsiteY2" fmla="*/ 28876 h 1551115"/>
                <a:gd name="connsiteX3" fmla="*/ 136014 w 554247"/>
                <a:gd name="connsiteY3" fmla="*/ 1551115 h 1551115"/>
                <a:gd name="connsiteX4" fmla="*/ 0 w 554247"/>
                <a:gd name="connsiteY4" fmla="*/ 1300858 h 155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4247" h="1551115">
                  <a:moveTo>
                    <a:pt x="0" y="1300858"/>
                  </a:moveTo>
                  <a:lnTo>
                    <a:pt x="119851" y="0"/>
                  </a:lnTo>
                  <a:lnTo>
                    <a:pt x="554247" y="28876"/>
                  </a:lnTo>
                  <a:lnTo>
                    <a:pt x="136014" y="1551115"/>
                  </a:lnTo>
                  <a:lnTo>
                    <a:pt x="0" y="130085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F2776D6-5969-0049-85AC-F3A28F6B51F4}"/>
                </a:ext>
              </a:extLst>
            </p:cNvPr>
            <p:cNvSpPr/>
            <p:nvPr/>
          </p:nvSpPr>
          <p:spPr>
            <a:xfrm>
              <a:off x="3496617" y="439833"/>
              <a:ext cx="3940712" cy="61460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1257A1F-A21E-8749-A787-C45BB75C793A}"/>
              </a:ext>
            </a:extLst>
          </p:cNvPr>
          <p:cNvSpPr/>
          <p:nvPr/>
        </p:nvSpPr>
        <p:spPr>
          <a:xfrm>
            <a:off x="10976450" y="606565"/>
            <a:ext cx="595271" cy="5879902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25C8E2-A1F5-6F4D-B1E3-7F578BFA840E}"/>
              </a:ext>
            </a:extLst>
          </p:cNvPr>
          <p:cNvSpPr txBox="1"/>
          <p:nvPr/>
        </p:nvSpPr>
        <p:spPr>
          <a:xfrm>
            <a:off x="11107429" y="1025513"/>
            <a:ext cx="452209" cy="549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68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61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36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80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68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55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92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78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BBC43BA-7DE9-7242-A9C8-0AB10F1DE7FE}"/>
              </a:ext>
            </a:extLst>
          </p:cNvPr>
          <p:cNvCxnSpPr>
            <a:cxnSpLocks/>
          </p:cNvCxnSpPr>
          <p:nvPr/>
        </p:nvCxnSpPr>
        <p:spPr>
          <a:xfrm>
            <a:off x="10976450" y="941611"/>
            <a:ext cx="610672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10847872" y="637487"/>
            <a:ext cx="818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71859B-4749-8740-95DB-694C23EB4265}"/>
              </a:ext>
            </a:extLst>
          </p:cNvPr>
          <p:cNvSpPr txBox="1"/>
          <p:nvPr/>
        </p:nvSpPr>
        <p:spPr>
          <a:xfrm>
            <a:off x="10907065" y="87748"/>
            <a:ext cx="752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63A854-4898-5049-A1B0-3E343DB825FF}"/>
              </a:ext>
            </a:extLst>
          </p:cNvPr>
          <p:cNvSpPr/>
          <p:nvPr/>
        </p:nvSpPr>
        <p:spPr>
          <a:xfrm rot="16200000">
            <a:off x="6258804" y="1275479"/>
            <a:ext cx="1974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B930A0"/>
                </a:solidFill>
                <a:latin typeface="Avenir Next" panose="020B0503020202020204" pitchFamily="34" charset="0"/>
              </a:rPr>
              <a:t>TRAINING</a:t>
            </a:r>
            <a:endParaRPr lang="en-US" sz="2800" dirty="0">
              <a:solidFill>
                <a:srgbClr val="B930A0"/>
              </a:solidFill>
            </a:endParaRP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1A5530BF-77BD-8F46-8802-2FF00C01D7C0}"/>
              </a:ext>
            </a:extLst>
          </p:cNvPr>
          <p:cNvSpPr/>
          <p:nvPr/>
        </p:nvSpPr>
        <p:spPr>
          <a:xfrm>
            <a:off x="7532118" y="4872357"/>
            <a:ext cx="570900" cy="1579901"/>
          </a:xfrm>
          <a:prstGeom prst="leftBrace">
            <a:avLst>
              <a:gd name="adj1" fmla="val 58386"/>
              <a:gd name="adj2" fmla="val 50000"/>
            </a:avLst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4929FB3-3400-7E4C-80EE-7E0E68D4357B}"/>
              </a:ext>
            </a:extLst>
          </p:cNvPr>
          <p:cNvCxnSpPr>
            <a:cxnSpLocks/>
          </p:cNvCxnSpPr>
          <p:nvPr/>
        </p:nvCxnSpPr>
        <p:spPr>
          <a:xfrm>
            <a:off x="8298692" y="4822256"/>
            <a:ext cx="2314299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CB886C7-70CC-2947-9B3A-191E733D1A03}"/>
              </a:ext>
            </a:extLst>
          </p:cNvPr>
          <p:cNvCxnSpPr>
            <a:cxnSpLocks/>
          </p:cNvCxnSpPr>
          <p:nvPr/>
        </p:nvCxnSpPr>
        <p:spPr>
          <a:xfrm>
            <a:off x="10855467" y="4818987"/>
            <a:ext cx="818359" cy="3269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714F9EEC-51B5-8347-8FDC-967EBAEA9FBE}"/>
              </a:ext>
            </a:extLst>
          </p:cNvPr>
          <p:cNvSpPr/>
          <p:nvPr/>
        </p:nvSpPr>
        <p:spPr>
          <a:xfrm rot="16200000">
            <a:off x="6310362" y="5325052"/>
            <a:ext cx="1974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B930A0"/>
                </a:solidFill>
                <a:latin typeface="Avenir Next" panose="020B0503020202020204" pitchFamily="34" charset="0"/>
              </a:rPr>
              <a:t>TESTING</a:t>
            </a:r>
            <a:endParaRPr lang="en-US" sz="2800" dirty="0">
              <a:solidFill>
                <a:srgbClr val="B9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0DA3108-038B-524A-BC9F-1A0DD7364F52}"/>
                  </a:ext>
                </a:extLst>
              </p:cNvPr>
              <p:cNvSpPr/>
              <p:nvPr/>
            </p:nvSpPr>
            <p:spPr>
              <a:xfrm>
                <a:off x="1200974" y="3611026"/>
                <a:ext cx="1015167" cy="92006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latin typeface="Avenir Next" panose="020B0503020202020204" pitchFamily="34" charset="0"/>
                  </a:rPr>
                  <a:t>m</a:t>
                </a:r>
                <a14:m>
                  <m:oMath xmlns:m="http://schemas.openxmlformats.org/officeDocument/2006/math">
                    <m:r>
                      <a:rPr lang="en-US" sz="36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3600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0DA3108-038B-524A-BC9F-1A0DD7364F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974" y="3611026"/>
                <a:ext cx="1015167" cy="920063"/>
              </a:xfrm>
              <a:prstGeom prst="rect">
                <a:avLst/>
              </a:prstGeom>
              <a:blipFill>
                <a:blip r:embed="rId2"/>
                <a:stretch>
                  <a:fillRect l="-5000" b="-94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F97FAD8-4B4E-F54E-91F5-3EA2DD02B28A}"/>
                  </a:ext>
                </a:extLst>
              </p:cNvPr>
              <p:cNvSpPr/>
              <p:nvPr/>
            </p:nvSpPr>
            <p:spPr>
              <a:xfrm>
                <a:off x="2340607" y="3611025"/>
                <a:ext cx="1015167" cy="92006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latin typeface="Avenir Next" panose="020B0503020202020204" pitchFamily="34" charset="0"/>
                  </a:rPr>
                  <a:t>m</a:t>
                </a:r>
                <a14:m>
                  <m:oMath xmlns:m="http://schemas.openxmlformats.org/officeDocument/2006/math">
                    <m:r>
                      <a:rPr lang="en-US" sz="36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3600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F97FAD8-4B4E-F54E-91F5-3EA2DD02B2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607" y="3611025"/>
                <a:ext cx="1015167" cy="920063"/>
              </a:xfrm>
              <a:prstGeom prst="rect">
                <a:avLst/>
              </a:prstGeom>
              <a:blipFill>
                <a:blip r:embed="rId3"/>
                <a:stretch>
                  <a:fillRect l="-3704" b="-94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5D4D462-EF2F-714D-BA12-BD078CAE5289}"/>
                  </a:ext>
                </a:extLst>
              </p:cNvPr>
              <p:cNvSpPr/>
              <p:nvPr/>
            </p:nvSpPr>
            <p:spPr>
              <a:xfrm>
                <a:off x="4749256" y="3618927"/>
                <a:ext cx="1015167" cy="92006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 err="1">
                    <a:latin typeface="Avenir Next" panose="020B0503020202020204" pitchFamily="34" charset="0"/>
                  </a:rPr>
                  <a:t>m</a:t>
                </a:r>
                <a14:m>
                  <m:oMath xmlns:m="http://schemas.openxmlformats.org/officeDocument/2006/math">
                    <m:r>
                      <a:rPr lang="en-US" sz="3600" i="1" baseline="-25000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3600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5D4D462-EF2F-714D-BA12-BD078CAE52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256" y="3618927"/>
                <a:ext cx="1015167" cy="920063"/>
              </a:xfrm>
              <a:prstGeom prst="rect">
                <a:avLst/>
              </a:prstGeom>
              <a:blipFill>
                <a:blip r:embed="rId4"/>
                <a:stretch>
                  <a:fillRect l="-7407" b="-109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9E5E2A9E-1623-914B-BE15-E8D63DED98BB}"/>
              </a:ext>
            </a:extLst>
          </p:cNvPr>
          <p:cNvSpPr/>
          <p:nvPr/>
        </p:nvSpPr>
        <p:spPr>
          <a:xfrm>
            <a:off x="3671051" y="3530089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latin typeface="Avenir Next" panose="020B0503020202020204" pitchFamily="34" charset="0"/>
              </a:rPr>
              <a:t>…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B74436F-60EF-D54D-ADFF-F2874FC08524}"/>
                  </a:ext>
                </a:extLst>
              </p:cNvPr>
              <p:cNvSpPr/>
              <p:nvPr/>
            </p:nvSpPr>
            <p:spPr>
              <a:xfrm>
                <a:off x="966159" y="4673392"/>
                <a:ext cx="5310133" cy="19005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venir Next" panose="020B0503020202020204" pitchFamily="34" charset="0"/>
                  </a:rPr>
                  <a:t>Could train models on the </a:t>
                </a:r>
                <a:r>
                  <a:rPr lang="en-US" sz="2000" b="1" dirty="0">
                    <a:solidFill>
                      <a:srgbClr val="B930A0"/>
                    </a:solidFill>
                    <a:latin typeface="Avenir Next" panose="020B0503020202020204" pitchFamily="34" charset="0"/>
                  </a:rPr>
                  <a:t>training set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venir Next" panose="020B0503020202020204" pitchFamily="34" charset="0"/>
                  </a:rPr>
                  <a:t>Evaluate on the </a:t>
                </a:r>
                <a:r>
                  <a:rPr lang="en-US" sz="2000" b="1" dirty="0">
                    <a:solidFill>
                      <a:srgbClr val="B930A0"/>
                    </a:solidFill>
                    <a:latin typeface="Avenir Next" panose="020B0503020202020204" pitchFamily="34" charset="0"/>
                  </a:rPr>
                  <a:t>dev set</a:t>
                </a:r>
                <a:endParaRPr lang="en-US" sz="2000" dirty="0">
                  <a:latin typeface="Avenir Next" panose="020B0503020202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venir Next" panose="020B0503020202020204" pitchFamily="34" charset="0"/>
                  </a:rPr>
                  <a:t>Select the model </a:t>
                </a:r>
                <a:r>
                  <a:rPr lang="en-US" sz="2000" b="1" dirty="0">
                    <a:solidFill>
                      <a:srgbClr val="0070C0"/>
                    </a:solidFill>
                    <a:latin typeface="Avenir Next" panose="020B0503020202020204" pitchFamily="34" charset="0"/>
                  </a:rPr>
                  <a:t>m</a:t>
                </a:r>
                <a14:m>
                  <m:oMath xmlns:m="http://schemas.openxmlformats.org/officeDocument/2006/math">
                    <m:r>
                      <a:rPr lang="en-US" sz="2000" b="1" i="0" baseline="-2500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2000" b="1" dirty="0">
                    <a:latin typeface="Avenir Next" panose="020B0503020202020204" pitchFamily="34" charset="0"/>
                  </a:rPr>
                  <a:t> </a:t>
                </a:r>
                <a:r>
                  <a:rPr lang="en-US" sz="2000" dirty="0">
                    <a:latin typeface="Avenir Next" panose="020B0503020202020204" pitchFamily="34" charset="0"/>
                  </a:rPr>
                  <a:t>that performs best on the </a:t>
                </a:r>
                <a:r>
                  <a:rPr lang="en-US" sz="2000" b="1" dirty="0">
                    <a:solidFill>
                      <a:srgbClr val="B930A0"/>
                    </a:solidFill>
                    <a:latin typeface="Avenir Next" panose="020B0503020202020204" pitchFamily="34" charset="0"/>
                  </a:rPr>
                  <a:t>dev set</a:t>
                </a:r>
                <a:r>
                  <a:rPr lang="en-US" sz="2000" dirty="0">
                    <a:latin typeface="Avenir Next" panose="020B0503020202020204" pitchFamily="34" charset="0"/>
                  </a:rPr>
                  <a:t>?</a:t>
                </a: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B74436F-60EF-D54D-ADFF-F2874FC085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159" y="4673392"/>
                <a:ext cx="5310133" cy="1900520"/>
              </a:xfrm>
              <a:prstGeom prst="rect">
                <a:avLst/>
              </a:prstGeom>
              <a:blipFill>
                <a:blip r:embed="rId5"/>
                <a:stretch>
                  <a:fillRect l="-716" b="-3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Left Brace 37">
            <a:extLst>
              <a:ext uri="{FF2B5EF4-FFF2-40B4-BE49-F238E27FC236}">
                <a16:creationId xmlns:a16="http://schemas.microsoft.com/office/drawing/2014/main" id="{A33ED6C9-5E04-4840-9558-5E92E722DD01}"/>
              </a:ext>
            </a:extLst>
          </p:cNvPr>
          <p:cNvSpPr/>
          <p:nvPr/>
        </p:nvSpPr>
        <p:spPr>
          <a:xfrm>
            <a:off x="7538020" y="3019882"/>
            <a:ext cx="570900" cy="1719537"/>
          </a:xfrm>
          <a:prstGeom prst="leftBrace">
            <a:avLst>
              <a:gd name="adj1" fmla="val 58386"/>
              <a:gd name="adj2" fmla="val 50000"/>
            </a:avLst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FBDF5EA-7B72-3443-908A-F95B9DEAC26D}"/>
              </a:ext>
            </a:extLst>
          </p:cNvPr>
          <p:cNvSpPr/>
          <p:nvPr/>
        </p:nvSpPr>
        <p:spPr>
          <a:xfrm rot="16200000">
            <a:off x="6630404" y="3569862"/>
            <a:ext cx="12167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B930A0"/>
                </a:solidFill>
                <a:latin typeface="Avenir Next" panose="020B0503020202020204" pitchFamily="34" charset="0"/>
              </a:rPr>
              <a:t>DEV</a:t>
            </a:r>
            <a:endParaRPr lang="en-US" sz="2800" dirty="0">
              <a:solidFill>
                <a:srgbClr val="B930A0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2720256-16B4-3641-9482-EF40B96E9C28}"/>
              </a:ext>
            </a:extLst>
          </p:cNvPr>
          <p:cNvCxnSpPr>
            <a:cxnSpLocks/>
          </p:cNvCxnSpPr>
          <p:nvPr/>
        </p:nvCxnSpPr>
        <p:spPr>
          <a:xfrm>
            <a:off x="8269116" y="2956078"/>
            <a:ext cx="2314299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14C4D12-F72C-ED4F-8D41-A1B3364867B0}"/>
              </a:ext>
            </a:extLst>
          </p:cNvPr>
          <p:cNvCxnSpPr>
            <a:cxnSpLocks/>
          </p:cNvCxnSpPr>
          <p:nvPr/>
        </p:nvCxnSpPr>
        <p:spPr>
          <a:xfrm>
            <a:off x="10825891" y="2952809"/>
            <a:ext cx="818359" cy="3269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9028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AD72E6D-CCF7-A246-9CCA-6E1610BD1462}"/>
              </a:ext>
            </a:extLst>
          </p:cNvPr>
          <p:cNvGrpSpPr/>
          <p:nvPr/>
        </p:nvGrpSpPr>
        <p:grpSpPr>
          <a:xfrm>
            <a:off x="8269816" y="535113"/>
            <a:ext cx="2670815" cy="6022807"/>
            <a:chOff x="3496617" y="439833"/>
            <a:chExt cx="4547777" cy="6146002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48BA96C-C7C6-0945-8069-F45EDDED3756}"/>
                </a:ext>
              </a:extLst>
            </p:cNvPr>
            <p:cNvSpPr/>
            <p:nvPr/>
          </p:nvSpPr>
          <p:spPr>
            <a:xfrm flipH="1">
              <a:off x="6344226" y="456184"/>
              <a:ext cx="1416197" cy="1130368"/>
            </a:xfrm>
            <a:custGeom>
              <a:avLst/>
              <a:gdLst>
                <a:gd name="connsiteX0" fmla="*/ 0 w 1792162"/>
                <a:gd name="connsiteY0" fmla="*/ 1114519 h 1114519"/>
                <a:gd name="connsiteX1" fmla="*/ 511219 w 1792162"/>
                <a:gd name="connsiteY1" fmla="*/ 0 h 1114519"/>
                <a:gd name="connsiteX2" fmla="*/ 1792162 w 1792162"/>
                <a:gd name="connsiteY2" fmla="*/ 0 h 1114519"/>
                <a:gd name="connsiteX3" fmla="*/ 1280943 w 1792162"/>
                <a:gd name="connsiteY3" fmla="*/ 1114519 h 1114519"/>
                <a:gd name="connsiteX4" fmla="*/ 0 w 1792162"/>
                <a:gd name="connsiteY4" fmla="*/ 1114519 h 1114519"/>
                <a:gd name="connsiteX0" fmla="*/ 0 w 1513029"/>
                <a:gd name="connsiteY0" fmla="*/ 1124144 h 1124144"/>
                <a:gd name="connsiteX1" fmla="*/ 232086 w 1513029"/>
                <a:gd name="connsiteY1" fmla="*/ 0 h 1124144"/>
                <a:gd name="connsiteX2" fmla="*/ 1513029 w 1513029"/>
                <a:gd name="connsiteY2" fmla="*/ 0 h 1124144"/>
                <a:gd name="connsiteX3" fmla="*/ 1001810 w 1513029"/>
                <a:gd name="connsiteY3" fmla="*/ 1114519 h 1124144"/>
                <a:gd name="connsiteX4" fmla="*/ 0 w 1513029"/>
                <a:gd name="connsiteY4" fmla="*/ 1124144 h 1124144"/>
                <a:gd name="connsiteX0" fmla="*/ 0 w 1001810"/>
                <a:gd name="connsiteY0" fmla="*/ 1124144 h 1124144"/>
                <a:gd name="connsiteX1" fmla="*/ 232086 w 1001810"/>
                <a:gd name="connsiteY1" fmla="*/ 0 h 1124144"/>
                <a:gd name="connsiteX2" fmla="*/ 906638 w 1001810"/>
                <a:gd name="connsiteY2" fmla="*/ 394636 h 1124144"/>
                <a:gd name="connsiteX3" fmla="*/ 1001810 w 1001810"/>
                <a:gd name="connsiteY3" fmla="*/ 1114519 h 1124144"/>
                <a:gd name="connsiteX4" fmla="*/ 0 w 1001810"/>
                <a:gd name="connsiteY4" fmla="*/ 1124144 h 1124144"/>
                <a:gd name="connsiteX0" fmla="*/ 0 w 906638"/>
                <a:gd name="connsiteY0" fmla="*/ 1124144 h 1153020"/>
                <a:gd name="connsiteX1" fmla="*/ 232086 w 906638"/>
                <a:gd name="connsiteY1" fmla="*/ 0 h 1153020"/>
                <a:gd name="connsiteX2" fmla="*/ 906638 w 906638"/>
                <a:gd name="connsiteY2" fmla="*/ 394636 h 1153020"/>
                <a:gd name="connsiteX3" fmla="*/ 674551 w 906638"/>
                <a:gd name="connsiteY3" fmla="*/ 1153020 h 1153020"/>
                <a:gd name="connsiteX4" fmla="*/ 0 w 906638"/>
                <a:gd name="connsiteY4" fmla="*/ 1124144 h 115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638" h="1153020">
                  <a:moveTo>
                    <a:pt x="0" y="1124144"/>
                  </a:moveTo>
                  <a:lnTo>
                    <a:pt x="232086" y="0"/>
                  </a:lnTo>
                  <a:lnTo>
                    <a:pt x="906638" y="394636"/>
                  </a:lnTo>
                  <a:lnTo>
                    <a:pt x="674551" y="1153020"/>
                  </a:lnTo>
                  <a:lnTo>
                    <a:pt x="0" y="1124144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10557F2F-961C-F94D-A135-ED448A9761C8}"/>
                </a:ext>
              </a:extLst>
            </p:cNvPr>
            <p:cNvSpPr/>
            <p:nvPr/>
          </p:nvSpPr>
          <p:spPr>
            <a:xfrm>
              <a:off x="7178642" y="5367820"/>
              <a:ext cx="865752" cy="1178253"/>
            </a:xfrm>
            <a:custGeom>
              <a:avLst/>
              <a:gdLst>
                <a:gd name="connsiteX0" fmla="*/ 0 w 1584151"/>
                <a:gd name="connsiteY0" fmla="*/ 1531865 h 1531865"/>
                <a:gd name="connsiteX1" fmla="*/ 610739 w 1584151"/>
                <a:gd name="connsiteY1" fmla="*/ 0 h 1531865"/>
                <a:gd name="connsiteX2" fmla="*/ 1584151 w 1584151"/>
                <a:gd name="connsiteY2" fmla="*/ 0 h 1531865"/>
                <a:gd name="connsiteX3" fmla="*/ 973412 w 1584151"/>
                <a:gd name="connsiteY3" fmla="*/ 1531865 h 1531865"/>
                <a:gd name="connsiteX4" fmla="*/ 0 w 1584151"/>
                <a:gd name="connsiteY4" fmla="*/ 1531865 h 1531865"/>
                <a:gd name="connsiteX0" fmla="*/ 226659 w 973412"/>
                <a:gd name="connsiteY0" fmla="*/ 1281608 h 1531865"/>
                <a:gd name="connsiteX1" fmla="*/ 0 w 973412"/>
                <a:gd name="connsiteY1" fmla="*/ 0 h 1531865"/>
                <a:gd name="connsiteX2" fmla="*/ 973412 w 973412"/>
                <a:gd name="connsiteY2" fmla="*/ 0 h 1531865"/>
                <a:gd name="connsiteX3" fmla="*/ 362673 w 973412"/>
                <a:gd name="connsiteY3" fmla="*/ 1531865 h 1531865"/>
                <a:gd name="connsiteX4" fmla="*/ 226659 w 973412"/>
                <a:gd name="connsiteY4" fmla="*/ 1281608 h 1531865"/>
                <a:gd name="connsiteX0" fmla="*/ 0 w 746753"/>
                <a:gd name="connsiteY0" fmla="*/ 1300858 h 1551115"/>
                <a:gd name="connsiteX1" fmla="*/ 119851 w 746753"/>
                <a:gd name="connsiteY1" fmla="*/ 0 h 1551115"/>
                <a:gd name="connsiteX2" fmla="*/ 746753 w 746753"/>
                <a:gd name="connsiteY2" fmla="*/ 19250 h 1551115"/>
                <a:gd name="connsiteX3" fmla="*/ 136014 w 746753"/>
                <a:gd name="connsiteY3" fmla="*/ 1551115 h 1551115"/>
                <a:gd name="connsiteX4" fmla="*/ 0 w 746753"/>
                <a:gd name="connsiteY4" fmla="*/ 1300858 h 1551115"/>
                <a:gd name="connsiteX0" fmla="*/ 0 w 554247"/>
                <a:gd name="connsiteY0" fmla="*/ 1300858 h 1551115"/>
                <a:gd name="connsiteX1" fmla="*/ 119851 w 554247"/>
                <a:gd name="connsiteY1" fmla="*/ 0 h 1551115"/>
                <a:gd name="connsiteX2" fmla="*/ 554247 w 554247"/>
                <a:gd name="connsiteY2" fmla="*/ 28876 h 1551115"/>
                <a:gd name="connsiteX3" fmla="*/ 136014 w 554247"/>
                <a:gd name="connsiteY3" fmla="*/ 1551115 h 1551115"/>
                <a:gd name="connsiteX4" fmla="*/ 0 w 554247"/>
                <a:gd name="connsiteY4" fmla="*/ 1300858 h 155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4247" h="1551115">
                  <a:moveTo>
                    <a:pt x="0" y="1300858"/>
                  </a:moveTo>
                  <a:lnTo>
                    <a:pt x="119851" y="0"/>
                  </a:lnTo>
                  <a:lnTo>
                    <a:pt x="554247" y="28876"/>
                  </a:lnTo>
                  <a:lnTo>
                    <a:pt x="136014" y="1551115"/>
                  </a:lnTo>
                  <a:lnTo>
                    <a:pt x="0" y="130085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4510F2-8802-9441-97B4-38A05F47C556}"/>
                </a:ext>
              </a:extLst>
            </p:cNvPr>
            <p:cNvSpPr/>
            <p:nvPr/>
          </p:nvSpPr>
          <p:spPr>
            <a:xfrm>
              <a:off x="3496617" y="439833"/>
              <a:ext cx="3940713" cy="61460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9022954" y="62790"/>
            <a:ext cx="752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9078510" y="643297"/>
            <a:ext cx="76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9864035" y="626069"/>
            <a:ext cx="830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9323181" y="1045358"/>
            <a:ext cx="452209" cy="549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10131906" y="1027708"/>
            <a:ext cx="452209" cy="549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3ADD9F-27F4-FE4F-A617-3DAA7DA113B0}"/>
              </a:ext>
            </a:extLst>
          </p:cNvPr>
          <p:cNvSpPr txBox="1"/>
          <p:nvPr/>
        </p:nvSpPr>
        <p:spPr>
          <a:xfrm>
            <a:off x="521653" y="643296"/>
            <a:ext cx="5877856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Let’s say our data has 1,000 rows</a:t>
            </a: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And that we want to predict </a:t>
            </a:r>
            <a:r>
              <a:rPr lang="en-US" sz="2400" b="1" dirty="0">
                <a:latin typeface="Avenir Next" panose="020B0503020202020204" pitchFamily="34" charset="0"/>
              </a:rPr>
              <a:t>Temp</a:t>
            </a: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Avenir Next" panose="020B0503020202020204" pitchFamily="34" charset="0"/>
              </a:rPr>
              <a:t>Which data should we use?</a:t>
            </a:r>
            <a:br>
              <a:rPr lang="en-US" sz="2400" b="1" dirty="0">
                <a:solidFill>
                  <a:srgbClr val="0070C0"/>
                </a:solidFill>
                <a:latin typeface="Avenir Next" panose="020B0503020202020204" pitchFamily="34" charset="0"/>
              </a:rPr>
            </a:br>
            <a:r>
              <a:rPr lang="en-US" sz="2400" b="1" dirty="0">
                <a:solidFill>
                  <a:srgbClr val="0070C0"/>
                </a:solidFill>
                <a:latin typeface="Avenir Next" panose="020B0503020202020204" pitchFamily="34" charset="0"/>
              </a:rPr>
              <a:t>Split it into three?</a:t>
            </a:r>
          </a:p>
          <a:p>
            <a:pPr lvl="1">
              <a:lnSpc>
                <a:spcPct val="150000"/>
              </a:lnSpc>
              <a:spcBef>
                <a:spcPts val="1200"/>
              </a:spcBef>
            </a:pPr>
            <a:endParaRPr lang="en-US" sz="2400" b="1" dirty="0">
              <a:solidFill>
                <a:srgbClr val="0070C0"/>
              </a:solidFill>
              <a:latin typeface="Avenir Next" panose="020B0503020202020204" pitchFamily="34" charset="0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endParaRPr lang="en-US" sz="2400" b="1" dirty="0">
              <a:latin typeface="Avenir Next" panose="020B05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8570044" y="1027708"/>
            <a:ext cx="452209" cy="549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30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45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19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44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36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13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28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35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17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8398822" y="643296"/>
            <a:ext cx="684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8489482" y="941611"/>
            <a:ext cx="1942711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eft Brace 20">
            <a:extLst>
              <a:ext uri="{FF2B5EF4-FFF2-40B4-BE49-F238E27FC236}">
                <a16:creationId xmlns:a16="http://schemas.microsoft.com/office/drawing/2014/main" id="{8778E932-B648-CC46-8EE9-8018AC139154}"/>
              </a:ext>
            </a:extLst>
          </p:cNvPr>
          <p:cNvSpPr/>
          <p:nvPr/>
        </p:nvSpPr>
        <p:spPr>
          <a:xfrm>
            <a:off x="7556953" y="647863"/>
            <a:ext cx="570900" cy="2268592"/>
          </a:xfrm>
          <a:prstGeom prst="leftBrace">
            <a:avLst>
              <a:gd name="adj1" fmla="val 58386"/>
              <a:gd name="adj2" fmla="val 50000"/>
            </a:avLst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E304FE5-1A1F-6241-B968-72EDB1A68FEC}"/>
              </a:ext>
            </a:extLst>
          </p:cNvPr>
          <p:cNvGrpSpPr/>
          <p:nvPr/>
        </p:nvGrpSpPr>
        <p:grpSpPr>
          <a:xfrm>
            <a:off x="10851984" y="551105"/>
            <a:ext cx="937912" cy="6022807"/>
            <a:chOff x="3496617" y="439833"/>
            <a:chExt cx="4536479" cy="6146002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32728945-9BCA-6C4F-9A80-43EB93653DAE}"/>
                </a:ext>
              </a:extLst>
            </p:cNvPr>
            <p:cNvSpPr/>
            <p:nvPr/>
          </p:nvSpPr>
          <p:spPr>
            <a:xfrm flipH="1">
              <a:off x="6432792" y="527982"/>
              <a:ext cx="1416196" cy="1130368"/>
            </a:xfrm>
            <a:custGeom>
              <a:avLst/>
              <a:gdLst>
                <a:gd name="connsiteX0" fmla="*/ 0 w 1792162"/>
                <a:gd name="connsiteY0" fmla="*/ 1114519 h 1114519"/>
                <a:gd name="connsiteX1" fmla="*/ 511219 w 1792162"/>
                <a:gd name="connsiteY1" fmla="*/ 0 h 1114519"/>
                <a:gd name="connsiteX2" fmla="*/ 1792162 w 1792162"/>
                <a:gd name="connsiteY2" fmla="*/ 0 h 1114519"/>
                <a:gd name="connsiteX3" fmla="*/ 1280943 w 1792162"/>
                <a:gd name="connsiteY3" fmla="*/ 1114519 h 1114519"/>
                <a:gd name="connsiteX4" fmla="*/ 0 w 1792162"/>
                <a:gd name="connsiteY4" fmla="*/ 1114519 h 1114519"/>
                <a:gd name="connsiteX0" fmla="*/ 0 w 1513029"/>
                <a:gd name="connsiteY0" fmla="*/ 1124144 h 1124144"/>
                <a:gd name="connsiteX1" fmla="*/ 232086 w 1513029"/>
                <a:gd name="connsiteY1" fmla="*/ 0 h 1124144"/>
                <a:gd name="connsiteX2" fmla="*/ 1513029 w 1513029"/>
                <a:gd name="connsiteY2" fmla="*/ 0 h 1124144"/>
                <a:gd name="connsiteX3" fmla="*/ 1001810 w 1513029"/>
                <a:gd name="connsiteY3" fmla="*/ 1114519 h 1124144"/>
                <a:gd name="connsiteX4" fmla="*/ 0 w 1513029"/>
                <a:gd name="connsiteY4" fmla="*/ 1124144 h 1124144"/>
                <a:gd name="connsiteX0" fmla="*/ 0 w 1001810"/>
                <a:gd name="connsiteY0" fmla="*/ 1124144 h 1124144"/>
                <a:gd name="connsiteX1" fmla="*/ 232086 w 1001810"/>
                <a:gd name="connsiteY1" fmla="*/ 0 h 1124144"/>
                <a:gd name="connsiteX2" fmla="*/ 906638 w 1001810"/>
                <a:gd name="connsiteY2" fmla="*/ 394636 h 1124144"/>
                <a:gd name="connsiteX3" fmla="*/ 1001810 w 1001810"/>
                <a:gd name="connsiteY3" fmla="*/ 1114519 h 1124144"/>
                <a:gd name="connsiteX4" fmla="*/ 0 w 1001810"/>
                <a:gd name="connsiteY4" fmla="*/ 1124144 h 1124144"/>
                <a:gd name="connsiteX0" fmla="*/ 0 w 906638"/>
                <a:gd name="connsiteY0" fmla="*/ 1124144 h 1153020"/>
                <a:gd name="connsiteX1" fmla="*/ 232086 w 906638"/>
                <a:gd name="connsiteY1" fmla="*/ 0 h 1153020"/>
                <a:gd name="connsiteX2" fmla="*/ 906638 w 906638"/>
                <a:gd name="connsiteY2" fmla="*/ 394636 h 1153020"/>
                <a:gd name="connsiteX3" fmla="*/ 674551 w 906638"/>
                <a:gd name="connsiteY3" fmla="*/ 1153020 h 1153020"/>
                <a:gd name="connsiteX4" fmla="*/ 0 w 906638"/>
                <a:gd name="connsiteY4" fmla="*/ 1124144 h 115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638" h="1153020">
                  <a:moveTo>
                    <a:pt x="0" y="1124144"/>
                  </a:moveTo>
                  <a:lnTo>
                    <a:pt x="232086" y="0"/>
                  </a:lnTo>
                  <a:lnTo>
                    <a:pt x="906638" y="394636"/>
                  </a:lnTo>
                  <a:lnTo>
                    <a:pt x="674551" y="1153020"/>
                  </a:lnTo>
                  <a:lnTo>
                    <a:pt x="0" y="1124144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Parallelogram 4">
              <a:extLst>
                <a:ext uri="{FF2B5EF4-FFF2-40B4-BE49-F238E27FC236}">
                  <a16:creationId xmlns:a16="http://schemas.microsoft.com/office/drawing/2014/main" id="{4C12A59F-EE23-2F4D-B17D-34B91655A197}"/>
                </a:ext>
              </a:extLst>
            </p:cNvPr>
            <p:cNvSpPr/>
            <p:nvPr/>
          </p:nvSpPr>
          <p:spPr>
            <a:xfrm>
              <a:off x="7167345" y="5242307"/>
              <a:ext cx="865751" cy="1178253"/>
            </a:xfrm>
            <a:custGeom>
              <a:avLst/>
              <a:gdLst>
                <a:gd name="connsiteX0" fmla="*/ 0 w 1584151"/>
                <a:gd name="connsiteY0" fmla="*/ 1531865 h 1531865"/>
                <a:gd name="connsiteX1" fmla="*/ 610739 w 1584151"/>
                <a:gd name="connsiteY1" fmla="*/ 0 h 1531865"/>
                <a:gd name="connsiteX2" fmla="*/ 1584151 w 1584151"/>
                <a:gd name="connsiteY2" fmla="*/ 0 h 1531865"/>
                <a:gd name="connsiteX3" fmla="*/ 973412 w 1584151"/>
                <a:gd name="connsiteY3" fmla="*/ 1531865 h 1531865"/>
                <a:gd name="connsiteX4" fmla="*/ 0 w 1584151"/>
                <a:gd name="connsiteY4" fmla="*/ 1531865 h 1531865"/>
                <a:gd name="connsiteX0" fmla="*/ 226659 w 973412"/>
                <a:gd name="connsiteY0" fmla="*/ 1281608 h 1531865"/>
                <a:gd name="connsiteX1" fmla="*/ 0 w 973412"/>
                <a:gd name="connsiteY1" fmla="*/ 0 h 1531865"/>
                <a:gd name="connsiteX2" fmla="*/ 973412 w 973412"/>
                <a:gd name="connsiteY2" fmla="*/ 0 h 1531865"/>
                <a:gd name="connsiteX3" fmla="*/ 362673 w 973412"/>
                <a:gd name="connsiteY3" fmla="*/ 1531865 h 1531865"/>
                <a:gd name="connsiteX4" fmla="*/ 226659 w 973412"/>
                <a:gd name="connsiteY4" fmla="*/ 1281608 h 1531865"/>
                <a:gd name="connsiteX0" fmla="*/ 0 w 746753"/>
                <a:gd name="connsiteY0" fmla="*/ 1300858 h 1551115"/>
                <a:gd name="connsiteX1" fmla="*/ 119851 w 746753"/>
                <a:gd name="connsiteY1" fmla="*/ 0 h 1551115"/>
                <a:gd name="connsiteX2" fmla="*/ 746753 w 746753"/>
                <a:gd name="connsiteY2" fmla="*/ 19250 h 1551115"/>
                <a:gd name="connsiteX3" fmla="*/ 136014 w 746753"/>
                <a:gd name="connsiteY3" fmla="*/ 1551115 h 1551115"/>
                <a:gd name="connsiteX4" fmla="*/ 0 w 746753"/>
                <a:gd name="connsiteY4" fmla="*/ 1300858 h 1551115"/>
                <a:gd name="connsiteX0" fmla="*/ 0 w 554247"/>
                <a:gd name="connsiteY0" fmla="*/ 1300858 h 1551115"/>
                <a:gd name="connsiteX1" fmla="*/ 119851 w 554247"/>
                <a:gd name="connsiteY1" fmla="*/ 0 h 1551115"/>
                <a:gd name="connsiteX2" fmla="*/ 554247 w 554247"/>
                <a:gd name="connsiteY2" fmla="*/ 28876 h 1551115"/>
                <a:gd name="connsiteX3" fmla="*/ 136014 w 554247"/>
                <a:gd name="connsiteY3" fmla="*/ 1551115 h 1551115"/>
                <a:gd name="connsiteX4" fmla="*/ 0 w 554247"/>
                <a:gd name="connsiteY4" fmla="*/ 1300858 h 155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4247" h="1551115">
                  <a:moveTo>
                    <a:pt x="0" y="1300858"/>
                  </a:moveTo>
                  <a:lnTo>
                    <a:pt x="119851" y="0"/>
                  </a:lnTo>
                  <a:lnTo>
                    <a:pt x="554247" y="28876"/>
                  </a:lnTo>
                  <a:lnTo>
                    <a:pt x="136014" y="1551115"/>
                  </a:lnTo>
                  <a:lnTo>
                    <a:pt x="0" y="130085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F2776D6-5969-0049-85AC-F3A28F6B51F4}"/>
                </a:ext>
              </a:extLst>
            </p:cNvPr>
            <p:cNvSpPr/>
            <p:nvPr/>
          </p:nvSpPr>
          <p:spPr>
            <a:xfrm>
              <a:off x="3496617" y="439833"/>
              <a:ext cx="3940712" cy="61460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1257A1F-A21E-8749-A787-C45BB75C793A}"/>
              </a:ext>
            </a:extLst>
          </p:cNvPr>
          <p:cNvSpPr/>
          <p:nvPr/>
        </p:nvSpPr>
        <p:spPr>
          <a:xfrm>
            <a:off x="10976450" y="606565"/>
            <a:ext cx="595271" cy="5879902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25C8E2-A1F5-6F4D-B1E3-7F578BFA840E}"/>
              </a:ext>
            </a:extLst>
          </p:cNvPr>
          <p:cNvSpPr txBox="1"/>
          <p:nvPr/>
        </p:nvSpPr>
        <p:spPr>
          <a:xfrm>
            <a:off x="11107429" y="1025513"/>
            <a:ext cx="452209" cy="549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68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61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36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80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68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55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92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78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BBC43BA-7DE9-7242-A9C8-0AB10F1DE7FE}"/>
              </a:ext>
            </a:extLst>
          </p:cNvPr>
          <p:cNvCxnSpPr>
            <a:cxnSpLocks/>
          </p:cNvCxnSpPr>
          <p:nvPr/>
        </p:nvCxnSpPr>
        <p:spPr>
          <a:xfrm>
            <a:off x="10976450" y="941611"/>
            <a:ext cx="610672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10847872" y="637487"/>
            <a:ext cx="818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71859B-4749-8740-95DB-694C23EB4265}"/>
              </a:ext>
            </a:extLst>
          </p:cNvPr>
          <p:cNvSpPr txBox="1"/>
          <p:nvPr/>
        </p:nvSpPr>
        <p:spPr>
          <a:xfrm>
            <a:off x="10907065" y="87748"/>
            <a:ext cx="752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63A854-4898-5049-A1B0-3E343DB825FF}"/>
              </a:ext>
            </a:extLst>
          </p:cNvPr>
          <p:cNvSpPr/>
          <p:nvPr/>
        </p:nvSpPr>
        <p:spPr>
          <a:xfrm rot="16200000">
            <a:off x="6258804" y="1275479"/>
            <a:ext cx="1974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B930A0"/>
                </a:solidFill>
                <a:latin typeface="Avenir Next" panose="020B0503020202020204" pitchFamily="34" charset="0"/>
              </a:rPr>
              <a:t>TRAINING</a:t>
            </a:r>
            <a:endParaRPr lang="en-US" sz="2800" dirty="0">
              <a:solidFill>
                <a:srgbClr val="B930A0"/>
              </a:solidFill>
            </a:endParaRP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1A5530BF-77BD-8F46-8802-2FF00C01D7C0}"/>
              </a:ext>
            </a:extLst>
          </p:cNvPr>
          <p:cNvSpPr/>
          <p:nvPr/>
        </p:nvSpPr>
        <p:spPr>
          <a:xfrm>
            <a:off x="7532118" y="4872357"/>
            <a:ext cx="570900" cy="1579901"/>
          </a:xfrm>
          <a:prstGeom prst="leftBrace">
            <a:avLst>
              <a:gd name="adj1" fmla="val 58386"/>
              <a:gd name="adj2" fmla="val 50000"/>
            </a:avLst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4929FB3-3400-7E4C-80EE-7E0E68D4357B}"/>
              </a:ext>
            </a:extLst>
          </p:cNvPr>
          <p:cNvCxnSpPr>
            <a:cxnSpLocks/>
          </p:cNvCxnSpPr>
          <p:nvPr/>
        </p:nvCxnSpPr>
        <p:spPr>
          <a:xfrm>
            <a:off x="8298692" y="4822256"/>
            <a:ext cx="2314299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CB886C7-70CC-2947-9B3A-191E733D1A03}"/>
              </a:ext>
            </a:extLst>
          </p:cNvPr>
          <p:cNvCxnSpPr>
            <a:cxnSpLocks/>
          </p:cNvCxnSpPr>
          <p:nvPr/>
        </p:nvCxnSpPr>
        <p:spPr>
          <a:xfrm>
            <a:off x="10855467" y="4818987"/>
            <a:ext cx="818359" cy="3269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714F9EEC-51B5-8347-8FDC-967EBAEA9FBE}"/>
              </a:ext>
            </a:extLst>
          </p:cNvPr>
          <p:cNvSpPr/>
          <p:nvPr/>
        </p:nvSpPr>
        <p:spPr>
          <a:xfrm rot="16200000">
            <a:off x="6310362" y="5325052"/>
            <a:ext cx="1974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B930A0"/>
                </a:solidFill>
                <a:latin typeface="Avenir Next" panose="020B0503020202020204" pitchFamily="34" charset="0"/>
              </a:rPr>
              <a:t>TESTING</a:t>
            </a:r>
            <a:endParaRPr lang="en-US" sz="2800" dirty="0">
              <a:solidFill>
                <a:srgbClr val="B930A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B74436F-60EF-D54D-ADFF-F2874FC08524}"/>
              </a:ext>
            </a:extLst>
          </p:cNvPr>
          <p:cNvSpPr/>
          <p:nvPr/>
        </p:nvSpPr>
        <p:spPr>
          <a:xfrm>
            <a:off x="53614" y="3288397"/>
            <a:ext cx="6135037" cy="3285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" panose="020B0503020202020204" pitchFamily="34" charset="0"/>
              </a:rPr>
              <a:t>Perfect! This allows us to tweak our models and optimize for the </a:t>
            </a:r>
            <a:r>
              <a:rPr lang="en-US" sz="2000" b="1" dirty="0">
                <a:solidFill>
                  <a:srgbClr val="70306F"/>
                </a:solidFill>
                <a:latin typeface="Avenir Next" panose="020B0503020202020204" pitchFamily="34" charset="0"/>
              </a:rPr>
              <a:t>dev</a:t>
            </a:r>
            <a:r>
              <a:rPr lang="en-US" sz="2000" dirty="0">
                <a:latin typeface="Avenir Next" panose="020B0503020202020204" pitchFamily="34" charset="0"/>
              </a:rPr>
              <a:t> set, with no cheating, for we truly ignore the </a:t>
            </a:r>
            <a:r>
              <a:rPr lang="en-US" sz="2000" b="1" dirty="0">
                <a:solidFill>
                  <a:srgbClr val="70306F"/>
                </a:solidFill>
                <a:latin typeface="Avenir Next" panose="020B0503020202020204" pitchFamily="34" charset="0"/>
              </a:rPr>
              <a:t>test</a:t>
            </a:r>
            <a:r>
              <a:rPr lang="en-US" sz="2000" dirty="0">
                <a:latin typeface="Avenir Next" panose="020B0503020202020204" pitchFamily="34" charset="0"/>
              </a:rPr>
              <a:t> set until we want a fair, final, one-time evaluation of our best model. </a:t>
            </a:r>
            <a:r>
              <a:rPr lang="en-US" sz="2000" b="1" dirty="0">
                <a:latin typeface="Avenir Next" panose="020B0503020202020204" pitchFamily="34" charset="0"/>
              </a:rPr>
              <a:t>It’s like blindfolding ourselves so we have a fair impression of the goodness of our model.</a:t>
            </a:r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A33ED6C9-5E04-4840-9558-5E92E722DD01}"/>
              </a:ext>
            </a:extLst>
          </p:cNvPr>
          <p:cNvSpPr/>
          <p:nvPr/>
        </p:nvSpPr>
        <p:spPr>
          <a:xfrm>
            <a:off x="7538020" y="3019882"/>
            <a:ext cx="570900" cy="1719537"/>
          </a:xfrm>
          <a:prstGeom prst="leftBrace">
            <a:avLst>
              <a:gd name="adj1" fmla="val 58386"/>
              <a:gd name="adj2" fmla="val 50000"/>
            </a:avLst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FBDF5EA-7B72-3443-908A-F95B9DEAC26D}"/>
              </a:ext>
            </a:extLst>
          </p:cNvPr>
          <p:cNvSpPr/>
          <p:nvPr/>
        </p:nvSpPr>
        <p:spPr>
          <a:xfrm rot="16200000">
            <a:off x="6630404" y="3569862"/>
            <a:ext cx="12167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B930A0"/>
                </a:solidFill>
                <a:latin typeface="Avenir Next" panose="020B0503020202020204" pitchFamily="34" charset="0"/>
              </a:rPr>
              <a:t>DEV</a:t>
            </a:r>
            <a:endParaRPr lang="en-US" sz="2800" dirty="0">
              <a:solidFill>
                <a:srgbClr val="B930A0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2720256-16B4-3641-9482-EF40B96E9C28}"/>
              </a:ext>
            </a:extLst>
          </p:cNvPr>
          <p:cNvCxnSpPr>
            <a:cxnSpLocks/>
          </p:cNvCxnSpPr>
          <p:nvPr/>
        </p:nvCxnSpPr>
        <p:spPr>
          <a:xfrm>
            <a:off x="8269116" y="2956078"/>
            <a:ext cx="2314299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14C4D12-F72C-ED4F-8D41-A1B3364867B0}"/>
              </a:ext>
            </a:extLst>
          </p:cNvPr>
          <p:cNvCxnSpPr>
            <a:cxnSpLocks/>
          </p:cNvCxnSpPr>
          <p:nvPr/>
        </p:nvCxnSpPr>
        <p:spPr>
          <a:xfrm>
            <a:off x="10825891" y="2952809"/>
            <a:ext cx="818359" cy="3269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8D8FCEA1-F5B0-074B-90F2-4521665B90BC}"/>
              </a:ext>
            </a:extLst>
          </p:cNvPr>
          <p:cNvSpPr/>
          <p:nvPr/>
        </p:nvSpPr>
        <p:spPr>
          <a:xfrm>
            <a:off x="6845454" y="62790"/>
            <a:ext cx="5220773" cy="6556722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9EF67C-12AA-D64B-80C1-3205AA698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771" y="713575"/>
            <a:ext cx="5535930" cy="492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708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AD72E6D-CCF7-A246-9CCA-6E1610BD1462}"/>
              </a:ext>
            </a:extLst>
          </p:cNvPr>
          <p:cNvGrpSpPr/>
          <p:nvPr/>
        </p:nvGrpSpPr>
        <p:grpSpPr>
          <a:xfrm>
            <a:off x="8269816" y="535113"/>
            <a:ext cx="2670815" cy="6022807"/>
            <a:chOff x="3496617" y="439833"/>
            <a:chExt cx="4547777" cy="6146002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48BA96C-C7C6-0945-8069-F45EDDED3756}"/>
                </a:ext>
              </a:extLst>
            </p:cNvPr>
            <p:cNvSpPr/>
            <p:nvPr/>
          </p:nvSpPr>
          <p:spPr>
            <a:xfrm flipH="1">
              <a:off x="6344226" y="456184"/>
              <a:ext cx="1416197" cy="1130368"/>
            </a:xfrm>
            <a:custGeom>
              <a:avLst/>
              <a:gdLst>
                <a:gd name="connsiteX0" fmla="*/ 0 w 1792162"/>
                <a:gd name="connsiteY0" fmla="*/ 1114519 h 1114519"/>
                <a:gd name="connsiteX1" fmla="*/ 511219 w 1792162"/>
                <a:gd name="connsiteY1" fmla="*/ 0 h 1114519"/>
                <a:gd name="connsiteX2" fmla="*/ 1792162 w 1792162"/>
                <a:gd name="connsiteY2" fmla="*/ 0 h 1114519"/>
                <a:gd name="connsiteX3" fmla="*/ 1280943 w 1792162"/>
                <a:gd name="connsiteY3" fmla="*/ 1114519 h 1114519"/>
                <a:gd name="connsiteX4" fmla="*/ 0 w 1792162"/>
                <a:gd name="connsiteY4" fmla="*/ 1114519 h 1114519"/>
                <a:gd name="connsiteX0" fmla="*/ 0 w 1513029"/>
                <a:gd name="connsiteY0" fmla="*/ 1124144 h 1124144"/>
                <a:gd name="connsiteX1" fmla="*/ 232086 w 1513029"/>
                <a:gd name="connsiteY1" fmla="*/ 0 h 1124144"/>
                <a:gd name="connsiteX2" fmla="*/ 1513029 w 1513029"/>
                <a:gd name="connsiteY2" fmla="*/ 0 h 1124144"/>
                <a:gd name="connsiteX3" fmla="*/ 1001810 w 1513029"/>
                <a:gd name="connsiteY3" fmla="*/ 1114519 h 1124144"/>
                <a:gd name="connsiteX4" fmla="*/ 0 w 1513029"/>
                <a:gd name="connsiteY4" fmla="*/ 1124144 h 1124144"/>
                <a:gd name="connsiteX0" fmla="*/ 0 w 1001810"/>
                <a:gd name="connsiteY0" fmla="*/ 1124144 h 1124144"/>
                <a:gd name="connsiteX1" fmla="*/ 232086 w 1001810"/>
                <a:gd name="connsiteY1" fmla="*/ 0 h 1124144"/>
                <a:gd name="connsiteX2" fmla="*/ 906638 w 1001810"/>
                <a:gd name="connsiteY2" fmla="*/ 394636 h 1124144"/>
                <a:gd name="connsiteX3" fmla="*/ 1001810 w 1001810"/>
                <a:gd name="connsiteY3" fmla="*/ 1114519 h 1124144"/>
                <a:gd name="connsiteX4" fmla="*/ 0 w 1001810"/>
                <a:gd name="connsiteY4" fmla="*/ 1124144 h 1124144"/>
                <a:gd name="connsiteX0" fmla="*/ 0 w 906638"/>
                <a:gd name="connsiteY0" fmla="*/ 1124144 h 1153020"/>
                <a:gd name="connsiteX1" fmla="*/ 232086 w 906638"/>
                <a:gd name="connsiteY1" fmla="*/ 0 h 1153020"/>
                <a:gd name="connsiteX2" fmla="*/ 906638 w 906638"/>
                <a:gd name="connsiteY2" fmla="*/ 394636 h 1153020"/>
                <a:gd name="connsiteX3" fmla="*/ 674551 w 906638"/>
                <a:gd name="connsiteY3" fmla="*/ 1153020 h 1153020"/>
                <a:gd name="connsiteX4" fmla="*/ 0 w 906638"/>
                <a:gd name="connsiteY4" fmla="*/ 1124144 h 115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638" h="1153020">
                  <a:moveTo>
                    <a:pt x="0" y="1124144"/>
                  </a:moveTo>
                  <a:lnTo>
                    <a:pt x="232086" y="0"/>
                  </a:lnTo>
                  <a:lnTo>
                    <a:pt x="906638" y="394636"/>
                  </a:lnTo>
                  <a:lnTo>
                    <a:pt x="674551" y="1153020"/>
                  </a:lnTo>
                  <a:lnTo>
                    <a:pt x="0" y="1124144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10557F2F-961C-F94D-A135-ED448A9761C8}"/>
                </a:ext>
              </a:extLst>
            </p:cNvPr>
            <p:cNvSpPr/>
            <p:nvPr/>
          </p:nvSpPr>
          <p:spPr>
            <a:xfrm>
              <a:off x="7178642" y="5367820"/>
              <a:ext cx="865752" cy="1178253"/>
            </a:xfrm>
            <a:custGeom>
              <a:avLst/>
              <a:gdLst>
                <a:gd name="connsiteX0" fmla="*/ 0 w 1584151"/>
                <a:gd name="connsiteY0" fmla="*/ 1531865 h 1531865"/>
                <a:gd name="connsiteX1" fmla="*/ 610739 w 1584151"/>
                <a:gd name="connsiteY1" fmla="*/ 0 h 1531865"/>
                <a:gd name="connsiteX2" fmla="*/ 1584151 w 1584151"/>
                <a:gd name="connsiteY2" fmla="*/ 0 h 1531865"/>
                <a:gd name="connsiteX3" fmla="*/ 973412 w 1584151"/>
                <a:gd name="connsiteY3" fmla="*/ 1531865 h 1531865"/>
                <a:gd name="connsiteX4" fmla="*/ 0 w 1584151"/>
                <a:gd name="connsiteY4" fmla="*/ 1531865 h 1531865"/>
                <a:gd name="connsiteX0" fmla="*/ 226659 w 973412"/>
                <a:gd name="connsiteY0" fmla="*/ 1281608 h 1531865"/>
                <a:gd name="connsiteX1" fmla="*/ 0 w 973412"/>
                <a:gd name="connsiteY1" fmla="*/ 0 h 1531865"/>
                <a:gd name="connsiteX2" fmla="*/ 973412 w 973412"/>
                <a:gd name="connsiteY2" fmla="*/ 0 h 1531865"/>
                <a:gd name="connsiteX3" fmla="*/ 362673 w 973412"/>
                <a:gd name="connsiteY3" fmla="*/ 1531865 h 1531865"/>
                <a:gd name="connsiteX4" fmla="*/ 226659 w 973412"/>
                <a:gd name="connsiteY4" fmla="*/ 1281608 h 1531865"/>
                <a:gd name="connsiteX0" fmla="*/ 0 w 746753"/>
                <a:gd name="connsiteY0" fmla="*/ 1300858 h 1551115"/>
                <a:gd name="connsiteX1" fmla="*/ 119851 w 746753"/>
                <a:gd name="connsiteY1" fmla="*/ 0 h 1551115"/>
                <a:gd name="connsiteX2" fmla="*/ 746753 w 746753"/>
                <a:gd name="connsiteY2" fmla="*/ 19250 h 1551115"/>
                <a:gd name="connsiteX3" fmla="*/ 136014 w 746753"/>
                <a:gd name="connsiteY3" fmla="*/ 1551115 h 1551115"/>
                <a:gd name="connsiteX4" fmla="*/ 0 w 746753"/>
                <a:gd name="connsiteY4" fmla="*/ 1300858 h 1551115"/>
                <a:gd name="connsiteX0" fmla="*/ 0 w 554247"/>
                <a:gd name="connsiteY0" fmla="*/ 1300858 h 1551115"/>
                <a:gd name="connsiteX1" fmla="*/ 119851 w 554247"/>
                <a:gd name="connsiteY1" fmla="*/ 0 h 1551115"/>
                <a:gd name="connsiteX2" fmla="*/ 554247 w 554247"/>
                <a:gd name="connsiteY2" fmla="*/ 28876 h 1551115"/>
                <a:gd name="connsiteX3" fmla="*/ 136014 w 554247"/>
                <a:gd name="connsiteY3" fmla="*/ 1551115 h 1551115"/>
                <a:gd name="connsiteX4" fmla="*/ 0 w 554247"/>
                <a:gd name="connsiteY4" fmla="*/ 1300858 h 155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4247" h="1551115">
                  <a:moveTo>
                    <a:pt x="0" y="1300858"/>
                  </a:moveTo>
                  <a:lnTo>
                    <a:pt x="119851" y="0"/>
                  </a:lnTo>
                  <a:lnTo>
                    <a:pt x="554247" y="28876"/>
                  </a:lnTo>
                  <a:lnTo>
                    <a:pt x="136014" y="1551115"/>
                  </a:lnTo>
                  <a:lnTo>
                    <a:pt x="0" y="130085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4510F2-8802-9441-97B4-38A05F47C556}"/>
                </a:ext>
              </a:extLst>
            </p:cNvPr>
            <p:cNvSpPr/>
            <p:nvPr/>
          </p:nvSpPr>
          <p:spPr>
            <a:xfrm>
              <a:off x="3496617" y="439833"/>
              <a:ext cx="3940713" cy="61460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9022954" y="62790"/>
            <a:ext cx="752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9078510" y="643297"/>
            <a:ext cx="76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9864035" y="626069"/>
            <a:ext cx="830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9323181" y="1045358"/>
            <a:ext cx="452209" cy="549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10131906" y="1027708"/>
            <a:ext cx="452209" cy="549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3ADD9F-27F4-FE4F-A617-3DAA7DA113B0}"/>
              </a:ext>
            </a:extLst>
          </p:cNvPr>
          <p:cNvSpPr txBox="1"/>
          <p:nvPr/>
        </p:nvSpPr>
        <p:spPr>
          <a:xfrm>
            <a:off x="521653" y="643296"/>
            <a:ext cx="5877856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Let’s say our data has 1,000 rows</a:t>
            </a: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And that we want to predict </a:t>
            </a:r>
            <a:r>
              <a:rPr lang="en-US" sz="2400" b="1" dirty="0">
                <a:latin typeface="Avenir Next" panose="020B0503020202020204" pitchFamily="34" charset="0"/>
              </a:rPr>
              <a:t>Temp</a:t>
            </a: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Avenir Next" panose="020B0503020202020204" pitchFamily="34" charset="0"/>
              </a:rPr>
              <a:t>Which data should we use?</a:t>
            </a:r>
            <a:br>
              <a:rPr lang="en-US" sz="2400" b="1" dirty="0">
                <a:solidFill>
                  <a:srgbClr val="0070C0"/>
                </a:solidFill>
                <a:latin typeface="Avenir Next" panose="020B0503020202020204" pitchFamily="34" charset="0"/>
              </a:rPr>
            </a:br>
            <a:r>
              <a:rPr lang="en-US" sz="2400" b="1" dirty="0">
                <a:solidFill>
                  <a:srgbClr val="0070C0"/>
                </a:solidFill>
                <a:latin typeface="Avenir Next" panose="020B0503020202020204" pitchFamily="34" charset="0"/>
              </a:rPr>
              <a:t>Split it into three?</a:t>
            </a:r>
          </a:p>
          <a:p>
            <a:pPr lvl="1">
              <a:lnSpc>
                <a:spcPct val="150000"/>
              </a:lnSpc>
              <a:spcBef>
                <a:spcPts val="1200"/>
              </a:spcBef>
            </a:pPr>
            <a:endParaRPr lang="en-US" sz="2400" b="1" dirty="0">
              <a:solidFill>
                <a:srgbClr val="0070C0"/>
              </a:solidFill>
              <a:latin typeface="Avenir Next" panose="020B0503020202020204" pitchFamily="34" charset="0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endParaRPr lang="en-US" sz="2400" b="1" dirty="0">
              <a:latin typeface="Avenir Next" panose="020B05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8570044" y="1027708"/>
            <a:ext cx="452209" cy="549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30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45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19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44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36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13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28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35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17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8398822" y="643296"/>
            <a:ext cx="684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8489482" y="941611"/>
            <a:ext cx="1942711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eft Brace 20">
            <a:extLst>
              <a:ext uri="{FF2B5EF4-FFF2-40B4-BE49-F238E27FC236}">
                <a16:creationId xmlns:a16="http://schemas.microsoft.com/office/drawing/2014/main" id="{8778E932-B648-CC46-8EE9-8018AC139154}"/>
              </a:ext>
            </a:extLst>
          </p:cNvPr>
          <p:cNvSpPr/>
          <p:nvPr/>
        </p:nvSpPr>
        <p:spPr>
          <a:xfrm>
            <a:off x="7556953" y="647863"/>
            <a:ext cx="570900" cy="2268592"/>
          </a:xfrm>
          <a:prstGeom prst="leftBrace">
            <a:avLst>
              <a:gd name="adj1" fmla="val 58386"/>
              <a:gd name="adj2" fmla="val 50000"/>
            </a:avLst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E304FE5-1A1F-6241-B968-72EDB1A68FEC}"/>
              </a:ext>
            </a:extLst>
          </p:cNvPr>
          <p:cNvGrpSpPr/>
          <p:nvPr/>
        </p:nvGrpSpPr>
        <p:grpSpPr>
          <a:xfrm>
            <a:off x="10851984" y="551105"/>
            <a:ext cx="937912" cy="6022807"/>
            <a:chOff x="3496617" y="439833"/>
            <a:chExt cx="4536479" cy="6146002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32728945-9BCA-6C4F-9A80-43EB93653DAE}"/>
                </a:ext>
              </a:extLst>
            </p:cNvPr>
            <p:cNvSpPr/>
            <p:nvPr/>
          </p:nvSpPr>
          <p:spPr>
            <a:xfrm flipH="1">
              <a:off x="6432792" y="527982"/>
              <a:ext cx="1416196" cy="1130368"/>
            </a:xfrm>
            <a:custGeom>
              <a:avLst/>
              <a:gdLst>
                <a:gd name="connsiteX0" fmla="*/ 0 w 1792162"/>
                <a:gd name="connsiteY0" fmla="*/ 1114519 h 1114519"/>
                <a:gd name="connsiteX1" fmla="*/ 511219 w 1792162"/>
                <a:gd name="connsiteY1" fmla="*/ 0 h 1114519"/>
                <a:gd name="connsiteX2" fmla="*/ 1792162 w 1792162"/>
                <a:gd name="connsiteY2" fmla="*/ 0 h 1114519"/>
                <a:gd name="connsiteX3" fmla="*/ 1280943 w 1792162"/>
                <a:gd name="connsiteY3" fmla="*/ 1114519 h 1114519"/>
                <a:gd name="connsiteX4" fmla="*/ 0 w 1792162"/>
                <a:gd name="connsiteY4" fmla="*/ 1114519 h 1114519"/>
                <a:gd name="connsiteX0" fmla="*/ 0 w 1513029"/>
                <a:gd name="connsiteY0" fmla="*/ 1124144 h 1124144"/>
                <a:gd name="connsiteX1" fmla="*/ 232086 w 1513029"/>
                <a:gd name="connsiteY1" fmla="*/ 0 h 1124144"/>
                <a:gd name="connsiteX2" fmla="*/ 1513029 w 1513029"/>
                <a:gd name="connsiteY2" fmla="*/ 0 h 1124144"/>
                <a:gd name="connsiteX3" fmla="*/ 1001810 w 1513029"/>
                <a:gd name="connsiteY3" fmla="*/ 1114519 h 1124144"/>
                <a:gd name="connsiteX4" fmla="*/ 0 w 1513029"/>
                <a:gd name="connsiteY4" fmla="*/ 1124144 h 1124144"/>
                <a:gd name="connsiteX0" fmla="*/ 0 w 1001810"/>
                <a:gd name="connsiteY0" fmla="*/ 1124144 h 1124144"/>
                <a:gd name="connsiteX1" fmla="*/ 232086 w 1001810"/>
                <a:gd name="connsiteY1" fmla="*/ 0 h 1124144"/>
                <a:gd name="connsiteX2" fmla="*/ 906638 w 1001810"/>
                <a:gd name="connsiteY2" fmla="*/ 394636 h 1124144"/>
                <a:gd name="connsiteX3" fmla="*/ 1001810 w 1001810"/>
                <a:gd name="connsiteY3" fmla="*/ 1114519 h 1124144"/>
                <a:gd name="connsiteX4" fmla="*/ 0 w 1001810"/>
                <a:gd name="connsiteY4" fmla="*/ 1124144 h 1124144"/>
                <a:gd name="connsiteX0" fmla="*/ 0 w 906638"/>
                <a:gd name="connsiteY0" fmla="*/ 1124144 h 1153020"/>
                <a:gd name="connsiteX1" fmla="*/ 232086 w 906638"/>
                <a:gd name="connsiteY1" fmla="*/ 0 h 1153020"/>
                <a:gd name="connsiteX2" fmla="*/ 906638 w 906638"/>
                <a:gd name="connsiteY2" fmla="*/ 394636 h 1153020"/>
                <a:gd name="connsiteX3" fmla="*/ 674551 w 906638"/>
                <a:gd name="connsiteY3" fmla="*/ 1153020 h 1153020"/>
                <a:gd name="connsiteX4" fmla="*/ 0 w 906638"/>
                <a:gd name="connsiteY4" fmla="*/ 1124144 h 115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638" h="1153020">
                  <a:moveTo>
                    <a:pt x="0" y="1124144"/>
                  </a:moveTo>
                  <a:lnTo>
                    <a:pt x="232086" y="0"/>
                  </a:lnTo>
                  <a:lnTo>
                    <a:pt x="906638" y="394636"/>
                  </a:lnTo>
                  <a:lnTo>
                    <a:pt x="674551" y="1153020"/>
                  </a:lnTo>
                  <a:lnTo>
                    <a:pt x="0" y="1124144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Parallelogram 4">
              <a:extLst>
                <a:ext uri="{FF2B5EF4-FFF2-40B4-BE49-F238E27FC236}">
                  <a16:creationId xmlns:a16="http://schemas.microsoft.com/office/drawing/2014/main" id="{4C12A59F-EE23-2F4D-B17D-34B91655A197}"/>
                </a:ext>
              </a:extLst>
            </p:cNvPr>
            <p:cNvSpPr/>
            <p:nvPr/>
          </p:nvSpPr>
          <p:spPr>
            <a:xfrm>
              <a:off x="7167345" y="5242307"/>
              <a:ext cx="865751" cy="1178253"/>
            </a:xfrm>
            <a:custGeom>
              <a:avLst/>
              <a:gdLst>
                <a:gd name="connsiteX0" fmla="*/ 0 w 1584151"/>
                <a:gd name="connsiteY0" fmla="*/ 1531865 h 1531865"/>
                <a:gd name="connsiteX1" fmla="*/ 610739 w 1584151"/>
                <a:gd name="connsiteY1" fmla="*/ 0 h 1531865"/>
                <a:gd name="connsiteX2" fmla="*/ 1584151 w 1584151"/>
                <a:gd name="connsiteY2" fmla="*/ 0 h 1531865"/>
                <a:gd name="connsiteX3" fmla="*/ 973412 w 1584151"/>
                <a:gd name="connsiteY3" fmla="*/ 1531865 h 1531865"/>
                <a:gd name="connsiteX4" fmla="*/ 0 w 1584151"/>
                <a:gd name="connsiteY4" fmla="*/ 1531865 h 1531865"/>
                <a:gd name="connsiteX0" fmla="*/ 226659 w 973412"/>
                <a:gd name="connsiteY0" fmla="*/ 1281608 h 1531865"/>
                <a:gd name="connsiteX1" fmla="*/ 0 w 973412"/>
                <a:gd name="connsiteY1" fmla="*/ 0 h 1531865"/>
                <a:gd name="connsiteX2" fmla="*/ 973412 w 973412"/>
                <a:gd name="connsiteY2" fmla="*/ 0 h 1531865"/>
                <a:gd name="connsiteX3" fmla="*/ 362673 w 973412"/>
                <a:gd name="connsiteY3" fmla="*/ 1531865 h 1531865"/>
                <a:gd name="connsiteX4" fmla="*/ 226659 w 973412"/>
                <a:gd name="connsiteY4" fmla="*/ 1281608 h 1531865"/>
                <a:gd name="connsiteX0" fmla="*/ 0 w 746753"/>
                <a:gd name="connsiteY0" fmla="*/ 1300858 h 1551115"/>
                <a:gd name="connsiteX1" fmla="*/ 119851 w 746753"/>
                <a:gd name="connsiteY1" fmla="*/ 0 h 1551115"/>
                <a:gd name="connsiteX2" fmla="*/ 746753 w 746753"/>
                <a:gd name="connsiteY2" fmla="*/ 19250 h 1551115"/>
                <a:gd name="connsiteX3" fmla="*/ 136014 w 746753"/>
                <a:gd name="connsiteY3" fmla="*/ 1551115 h 1551115"/>
                <a:gd name="connsiteX4" fmla="*/ 0 w 746753"/>
                <a:gd name="connsiteY4" fmla="*/ 1300858 h 1551115"/>
                <a:gd name="connsiteX0" fmla="*/ 0 w 554247"/>
                <a:gd name="connsiteY0" fmla="*/ 1300858 h 1551115"/>
                <a:gd name="connsiteX1" fmla="*/ 119851 w 554247"/>
                <a:gd name="connsiteY1" fmla="*/ 0 h 1551115"/>
                <a:gd name="connsiteX2" fmla="*/ 554247 w 554247"/>
                <a:gd name="connsiteY2" fmla="*/ 28876 h 1551115"/>
                <a:gd name="connsiteX3" fmla="*/ 136014 w 554247"/>
                <a:gd name="connsiteY3" fmla="*/ 1551115 h 1551115"/>
                <a:gd name="connsiteX4" fmla="*/ 0 w 554247"/>
                <a:gd name="connsiteY4" fmla="*/ 1300858 h 155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4247" h="1551115">
                  <a:moveTo>
                    <a:pt x="0" y="1300858"/>
                  </a:moveTo>
                  <a:lnTo>
                    <a:pt x="119851" y="0"/>
                  </a:lnTo>
                  <a:lnTo>
                    <a:pt x="554247" y="28876"/>
                  </a:lnTo>
                  <a:lnTo>
                    <a:pt x="136014" y="1551115"/>
                  </a:lnTo>
                  <a:lnTo>
                    <a:pt x="0" y="130085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F2776D6-5969-0049-85AC-F3A28F6B51F4}"/>
                </a:ext>
              </a:extLst>
            </p:cNvPr>
            <p:cNvSpPr/>
            <p:nvPr/>
          </p:nvSpPr>
          <p:spPr>
            <a:xfrm>
              <a:off x="3496617" y="439833"/>
              <a:ext cx="3940712" cy="61460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1257A1F-A21E-8749-A787-C45BB75C793A}"/>
              </a:ext>
            </a:extLst>
          </p:cNvPr>
          <p:cNvSpPr/>
          <p:nvPr/>
        </p:nvSpPr>
        <p:spPr>
          <a:xfrm>
            <a:off x="10976450" y="606565"/>
            <a:ext cx="595271" cy="5879902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25C8E2-A1F5-6F4D-B1E3-7F578BFA840E}"/>
              </a:ext>
            </a:extLst>
          </p:cNvPr>
          <p:cNvSpPr txBox="1"/>
          <p:nvPr/>
        </p:nvSpPr>
        <p:spPr>
          <a:xfrm>
            <a:off x="11107429" y="1025513"/>
            <a:ext cx="452209" cy="549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68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61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36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80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68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55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92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78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BBC43BA-7DE9-7242-A9C8-0AB10F1DE7FE}"/>
              </a:ext>
            </a:extLst>
          </p:cNvPr>
          <p:cNvCxnSpPr>
            <a:cxnSpLocks/>
          </p:cNvCxnSpPr>
          <p:nvPr/>
        </p:nvCxnSpPr>
        <p:spPr>
          <a:xfrm>
            <a:off x="10976450" y="941611"/>
            <a:ext cx="610672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10847872" y="637487"/>
            <a:ext cx="818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71859B-4749-8740-95DB-694C23EB4265}"/>
              </a:ext>
            </a:extLst>
          </p:cNvPr>
          <p:cNvSpPr txBox="1"/>
          <p:nvPr/>
        </p:nvSpPr>
        <p:spPr>
          <a:xfrm>
            <a:off x="10907065" y="87748"/>
            <a:ext cx="752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63A854-4898-5049-A1B0-3E343DB825FF}"/>
              </a:ext>
            </a:extLst>
          </p:cNvPr>
          <p:cNvSpPr/>
          <p:nvPr/>
        </p:nvSpPr>
        <p:spPr>
          <a:xfrm rot="16200000">
            <a:off x="6258804" y="1275479"/>
            <a:ext cx="1974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B930A0"/>
                </a:solidFill>
                <a:latin typeface="Avenir Next" panose="020B0503020202020204" pitchFamily="34" charset="0"/>
              </a:rPr>
              <a:t>TRAINING</a:t>
            </a:r>
            <a:endParaRPr lang="en-US" sz="2800" dirty="0">
              <a:solidFill>
                <a:srgbClr val="B930A0"/>
              </a:solidFill>
            </a:endParaRP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1A5530BF-77BD-8F46-8802-2FF00C01D7C0}"/>
              </a:ext>
            </a:extLst>
          </p:cNvPr>
          <p:cNvSpPr/>
          <p:nvPr/>
        </p:nvSpPr>
        <p:spPr>
          <a:xfrm>
            <a:off x="7532118" y="4872357"/>
            <a:ext cx="570900" cy="1579901"/>
          </a:xfrm>
          <a:prstGeom prst="leftBrace">
            <a:avLst>
              <a:gd name="adj1" fmla="val 58386"/>
              <a:gd name="adj2" fmla="val 50000"/>
            </a:avLst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4929FB3-3400-7E4C-80EE-7E0E68D4357B}"/>
              </a:ext>
            </a:extLst>
          </p:cNvPr>
          <p:cNvCxnSpPr>
            <a:cxnSpLocks/>
          </p:cNvCxnSpPr>
          <p:nvPr/>
        </p:nvCxnSpPr>
        <p:spPr>
          <a:xfrm>
            <a:off x="8298692" y="4822256"/>
            <a:ext cx="2314299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CB886C7-70CC-2947-9B3A-191E733D1A03}"/>
              </a:ext>
            </a:extLst>
          </p:cNvPr>
          <p:cNvCxnSpPr>
            <a:cxnSpLocks/>
          </p:cNvCxnSpPr>
          <p:nvPr/>
        </p:nvCxnSpPr>
        <p:spPr>
          <a:xfrm>
            <a:off x="10855467" y="4818987"/>
            <a:ext cx="818359" cy="3269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714F9EEC-51B5-8347-8FDC-967EBAEA9FBE}"/>
              </a:ext>
            </a:extLst>
          </p:cNvPr>
          <p:cNvSpPr/>
          <p:nvPr/>
        </p:nvSpPr>
        <p:spPr>
          <a:xfrm rot="16200000">
            <a:off x="6310362" y="5325052"/>
            <a:ext cx="1974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B930A0"/>
                </a:solidFill>
                <a:latin typeface="Avenir Next" panose="020B0503020202020204" pitchFamily="34" charset="0"/>
              </a:rPr>
              <a:t>TESTING</a:t>
            </a:r>
            <a:endParaRPr lang="en-US" sz="2800" dirty="0">
              <a:solidFill>
                <a:srgbClr val="B930A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B74436F-60EF-D54D-ADFF-F2874FC08524}"/>
              </a:ext>
            </a:extLst>
          </p:cNvPr>
          <p:cNvSpPr/>
          <p:nvPr/>
        </p:nvSpPr>
        <p:spPr>
          <a:xfrm>
            <a:off x="53614" y="3412634"/>
            <a:ext cx="6135037" cy="2054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" panose="020B0503020202020204" pitchFamily="34" charset="0"/>
              </a:rPr>
              <a:t>This</a:t>
            </a:r>
            <a:r>
              <a:rPr lang="en-US" sz="2000" b="1" dirty="0">
                <a:latin typeface="Avenir Next" panose="020B0503020202020204" pitchFamily="34" charset="0"/>
              </a:rPr>
              <a:t> </a:t>
            </a:r>
            <a:r>
              <a:rPr lang="en-US" sz="2000" dirty="0">
                <a:latin typeface="Avenir Next" panose="020B0503020202020204" pitchFamily="34" charset="0"/>
              </a:rPr>
              <a:t>allows us to fairly evaluate our model.</a:t>
            </a:r>
          </a:p>
          <a:p>
            <a:pPr marL="800100" lvl="1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" panose="020B0503020202020204" pitchFamily="34" charset="0"/>
              </a:rPr>
              <a:t>Moreover, if we develop novel models, we can fairly compare against others’ systems that run on the same data.</a:t>
            </a:r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A33ED6C9-5E04-4840-9558-5E92E722DD01}"/>
              </a:ext>
            </a:extLst>
          </p:cNvPr>
          <p:cNvSpPr/>
          <p:nvPr/>
        </p:nvSpPr>
        <p:spPr>
          <a:xfrm>
            <a:off x="7538020" y="3019882"/>
            <a:ext cx="570900" cy="1719537"/>
          </a:xfrm>
          <a:prstGeom prst="leftBrace">
            <a:avLst>
              <a:gd name="adj1" fmla="val 58386"/>
              <a:gd name="adj2" fmla="val 50000"/>
            </a:avLst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FBDF5EA-7B72-3443-908A-F95B9DEAC26D}"/>
              </a:ext>
            </a:extLst>
          </p:cNvPr>
          <p:cNvSpPr/>
          <p:nvPr/>
        </p:nvSpPr>
        <p:spPr>
          <a:xfrm rot="16200000">
            <a:off x="6630404" y="3569862"/>
            <a:ext cx="12167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B930A0"/>
                </a:solidFill>
                <a:latin typeface="Avenir Next" panose="020B0503020202020204" pitchFamily="34" charset="0"/>
              </a:rPr>
              <a:t>DEV</a:t>
            </a:r>
            <a:endParaRPr lang="en-US" sz="2800" dirty="0">
              <a:solidFill>
                <a:srgbClr val="B930A0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2720256-16B4-3641-9482-EF40B96E9C28}"/>
              </a:ext>
            </a:extLst>
          </p:cNvPr>
          <p:cNvCxnSpPr>
            <a:cxnSpLocks/>
          </p:cNvCxnSpPr>
          <p:nvPr/>
        </p:nvCxnSpPr>
        <p:spPr>
          <a:xfrm>
            <a:off x="8269116" y="2956078"/>
            <a:ext cx="2314299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14C4D12-F72C-ED4F-8D41-A1B3364867B0}"/>
              </a:ext>
            </a:extLst>
          </p:cNvPr>
          <p:cNvCxnSpPr>
            <a:cxnSpLocks/>
          </p:cNvCxnSpPr>
          <p:nvPr/>
        </p:nvCxnSpPr>
        <p:spPr>
          <a:xfrm>
            <a:off x="10825891" y="2952809"/>
            <a:ext cx="818359" cy="3269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8D8FCEA1-F5B0-074B-90F2-4521665B90BC}"/>
              </a:ext>
            </a:extLst>
          </p:cNvPr>
          <p:cNvSpPr/>
          <p:nvPr/>
        </p:nvSpPr>
        <p:spPr>
          <a:xfrm>
            <a:off x="6845454" y="62790"/>
            <a:ext cx="5220773" cy="6556722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9EF67C-12AA-D64B-80C1-3205AA698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771" y="713575"/>
            <a:ext cx="5535930" cy="492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960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AD72E6D-CCF7-A246-9CCA-6E1610BD1462}"/>
              </a:ext>
            </a:extLst>
          </p:cNvPr>
          <p:cNvGrpSpPr/>
          <p:nvPr/>
        </p:nvGrpSpPr>
        <p:grpSpPr>
          <a:xfrm>
            <a:off x="8269816" y="535113"/>
            <a:ext cx="2670815" cy="6022807"/>
            <a:chOff x="3496617" y="439833"/>
            <a:chExt cx="4547777" cy="6146002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48BA96C-C7C6-0945-8069-F45EDDED3756}"/>
                </a:ext>
              </a:extLst>
            </p:cNvPr>
            <p:cNvSpPr/>
            <p:nvPr/>
          </p:nvSpPr>
          <p:spPr>
            <a:xfrm flipH="1">
              <a:off x="6344226" y="456184"/>
              <a:ext cx="1416197" cy="1130368"/>
            </a:xfrm>
            <a:custGeom>
              <a:avLst/>
              <a:gdLst>
                <a:gd name="connsiteX0" fmla="*/ 0 w 1792162"/>
                <a:gd name="connsiteY0" fmla="*/ 1114519 h 1114519"/>
                <a:gd name="connsiteX1" fmla="*/ 511219 w 1792162"/>
                <a:gd name="connsiteY1" fmla="*/ 0 h 1114519"/>
                <a:gd name="connsiteX2" fmla="*/ 1792162 w 1792162"/>
                <a:gd name="connsiteY2" fmla="*/ 0 h 1114519"/>
                <a:gd name="connsiteX3" fmla="*/ 1280943 w 1792162"/>
                <a:gd name="connsiteY3" fmla="*/ 1114519 h 1114519"/>
                <a:gd name="connsiteX4" fmla="*/ 0 w 1792162"/>
                <a:gd name="connsiteY4" fmla="*/ 1114519 h 1114519"/>
                <a:gd name="connsiteX0" fmla="*/ 0 w 1513029"/>
                <a:gd name="connsiteY0" fmla="*/ 1124144 h 1124144"/>
                <a:gd name="connsiteX1" fmla="*/ 232086 w 1513029"/>
                <a:gd name="connsiteY1" fmla="*/ 0 h 1124144"/>
                <a:gd name="connsiteX2" fmla="*/ 1513029 w 1513029"/>
                <a:gd name="connsiteY2" fmla="*/ 0 h 1124144"/>
                <a:gd name="connsiteX3" fmla="*/ 1001810 w 1513029"/>
                <a:gd name="connsiteY3" fmla="*/ 1114519 h 1124144"/>
                <a:gd name="connsiteX4" fmla="*/ 0 w 1513029"/>
                <a:gd name="connsiteY4" fmla="*/ 1124144 h 1124144"/>
                <a:gd name="connsiteX0" fmla="*/ 0 w 1001810"/>
                <a:gd name="connsiteY0" fmla="*/ 1124144 h 1124144"/>
                <a:gd name="connsiteX1" fmla="*/ 232086 w 1001810"/>
                <a:gd name="connsiteY1" fmla="*/ 0 h 1124144"/>
                <a:gd name="connsiteX2" fmla="*/ 906638 w 1001810"/>
                <a:gd name="connsiteY2" fmla="*/ 394636 h 1124144"/>
                <a:gd name="connsiteX3" fmla="*/ 1001810 w 1001810"/>
                <a:gd name="connsiteY3" fmla="*/ 1114519 h 1124144"/>
                <a:gd name="connsiteX4" fmla="*/ 0 w 1001810"/>
                <a:gd name="connsiteY4" fmla="*/ 1124144 h 1124144"/>
                <a:gd name="connsiteX0" fmla="*/ 0 w 906638"/>
                <a:gd name="connsiteY0" fmla="*/ 1124144 h 1153020"/>
                <a:gd name="connsiteX1" fmla="*/ 232086 w 906638"/>
                <a:gd name="connsiteY1" fmla="*/ 0 h 1153020"/>
                <a:gd name="connsiteX2" fmla="*/ 906638 w 906638"/>
                <a:gd name="connsiteY2" fmla="*/ 394636 h 1153020"/>
                <a:gd name="connsiteX3" fmla="*/ 674551 w 906638"/>
                <a:gd name="connsiteY3" fmla="*/ 1153020 h 1153020"/>
                <a:gd name="connsiteX4" fmla="*/ 0 w 906638"/>
                <a:gd name="connsiteY4" fmla="*/ 1124144 h 115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638" h="1153020">
                  <a:moveTo>
                    <a:pt x="0" y="1124144"/>
                  </a:moveTo>
                  <a:lnTo>
                    <a:pt x="232086" y="0"/>
                  </a:lnTo>
                  <a:lnTo>
                    <a:pt x="906638" y="394636"/>
                  </a:lnTo>
                  <a:lnTo>
                    <a:pt x="674551" y="1153020"/>
                  </a:lnTo>
                  <a:lnTo>
                    <a:pt x="0" y="1124144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10557F2F-961C-F94D-A135-ED448A9761C8}"/>
                </a:ext>
              </a:extLst>
            </p:cNvPr>
            <p:cNvSpPr/>
            <p:nvPr/>
          </p:nvSpPr>
          <p:spPr>
            <a:xfrm>
              <a:off x="7178642" y="5367820"/>
              <a:ext cx="865752" cy="1178253"/>
            </a:xfrm>
            <a:custGeom>
              <a:avLst/>
              <a:gdLst>
                <a:gd name="connsiteX0" fmla="*/ 0 w 1584151"/>
                <a:gd name="connsiteY0" fmla="*/ 1531865 h 1531865"/>
                <a:gd name="connsiteX1" fmla="*/ 610739 w 1584151"/>
                <a:gd name="connsiteY1" fmla="*/ 0 h 1531865"/>
                <a:gd name="connsiteX2" fmla="*/ 1584151 w 1584151"/>
                <a:gd name="connsiteY2" fmla="*/ 0 h 1531865"/>
                <a:gd name="connsiteX3" fmla="*/ 973412 w 1584151"/>
                <a:gd name="connsiteY3" fmla="*/ 1531865 h 1531865"/>
                <a:gd name="connsiteX4" fmla="*/ 0 w 1584151"/>
                <a:gd name="connsiteY4" fmla="*/ 1531865 h 1531865"/>
                <a:gd name="connsiteX0" fmla="*/ 226659 w 973412"/>
                <a:gd name="connsiteY0" fmla="*/ 1281608 h 1531865"/>
                <a:gd name="connsiteX1" fmla="*/ 0 w 973412"/>
                <a:gd name="connsiteY1" fmla="*/ 0 h 1531865"/>
                <a:gd name="connsiteX2" fmla="*/ 973412 w 973412"/>
                <a:gd name="connsiteY2" fmla="*/ 0 h 1531865"/>
                <a:gd name="connsiteX3" fmla="*/ 362673 w 973412"/>
                <a:gd name="connsiteY3" fmla="*/ 1531865 h 1531865"/>
                <a:gd name="connsiteX4" fmla="*/ 226659 w 973412"/>
                <a:gd name="connsiteY4" fmla="*/ 1281608 h 1531865"/>
                <a:gd name="connsiteX0" fmla="*/ 0 w 746753"/>
                <a:gd name="connsiteY0" fmla="*/ 1300858 h 1551115"/>
                <a:gd name="connsiteX1" fmla="*/ 119851 w 746753"/>
                <a:gd name="connsiteY1" fmla="*/ 0 h 1551115"/>
                <a:gd name="connsiteX2" fmla="*/ 746753 w 746753"/>
                <a:gd name="connsiteY2" fmla="*/ 19250 h 1551115"/>
                <a:gd name="connsiteX3" fmla="*/ 136014 w 746753"/>
                <a:gd name="connsiteY3" fmla="*/ 1551115 h 1551115"/>
                <a:gd name="connsiteX4" fmla="*/ 0 w 746753"/>
                <a:gd name="connsiteY4" fmla="*/ 1300858 h 1551115"/>
                <a:gd name="connsiteX0" fmla="*/ 0 w 554247"/>
                <a:gd name="connsiteY0" fmla="*/ 1300858 h 1551115"/>
                <a:gd name="connsiteX1" fmla="*/ 119851 w 554247"/>
                <a:gd name="connsiteY1" fmla="*/ 0 h 1551115"/>
                <a:gd name="connsiteX2" fmla="*/ 554247 w 554247"/>
                <a:gd name="connsiteY2" fmla="*/ 28876 h 1551115"/>
                <a:gd name="connsiteX3" fmla="*/ 136014 w 554247"/>
                <a:gd name="connsiteY3" fmla="*/ 1551115 h 1551115"/>
                <a:gd name="connsiteX4" fmla="*/ 0 w 554247"/>
                <a:gd name="connsiteY4" fmla="*/ 1300858 h 155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4247" h="1551115">
                  <a:moveTo>
                    <a:pt x="0" y="1300858"/>
                  </a:moveTo>
                  <a:lnTo>
                    <a:pt x="119851" y="0"/>
                  </a:lnTo>
                  <a:lnTo>
                    <a:pt x="554247" y="28876"/>
                  </a:lnTo>
                  <a:lnTo>
                    <a:pt x="136014" y="1551115"/>
                  </a:lnTo>
                  <a:lnTo>
                    <a:pt x="0" y="130085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4510F2-8802-9441-97B4-38A05F47C556}"/>
                </a:ext>
              </a:extLst>
            </p:cNvPr>
            <p:cNvSpPr/>
            <p:nvPr/>
          </p:nvSpPr>
          <p:spPr>
            <a:xfrm>
              <a:off x="3496617" y="439833"/>
              <a:ext cx="3940713" cy="61460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9022954" y="62790"/>
            <a:ext cx="752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9078510" y="643297"/>
            <a:ext cx="76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9864035" y="626069"/>
            <a:ext cx="830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9323181" y="1045358"/>
            <a:ext cx="452209" cy="549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10131906" y="1027708"/>
            <a:ext cx="452209" cy="549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3ADD9F-27F4-FE4F-A617-3DAA7DA113B0}"/>
              </a:ext>
            </a:extLst>
          </p:cNvPr>
          <p:cNvSpPr txBox="1"/>
          <p:nvPr/>
        </p:nvSpPr>
        <p:spPr>
          <a:xfrm>
            <a:off x="478857" y="162994"/>
            <a:ext cx="5877856" cy="6612066"/>
          </a:xfrm>
          <a:prstGeom prst="rect">
            <a:avLst/>
          </a:prstGeom>
          <a:noFill/>
          <a:ln w="1111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The more data we have, the better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We should always use these splits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B930A0"/>
                </a:solidFill>
                <a:latin typeface="Avenir Next" panose="020B0503020202020204" pitchFamily="34" charset="0"/>
              </a:rPr>
              <a:t>Training</a:t>
            </a:r>
            <a:r>
              <a:rPr lang="en-US" sz="2400" dirty="0">
                <a:latin typeface="Avenir Next" panose="020B0503020202020204" pitchFamily="34" charset="0"/>
              </a:rPr>
              <a:t> is typically ~70% of your entire data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While this approach is sound, the </a:t>
            </a:r>
            <a:r>
              <a:rPr lang="en-US" sz="2400" b="1" dirty="0">
                <a:solidFill>
                  <a:srgbClr val="B930A0"/>
                </a:solidFill>
                <a:latin typeface="Avenir Next" panose="020B0503020202020204" pitchFamily="34" charset="0"/>
              </a:rPr>
              <a:t>dev</a:t>
            </a:r>
            <a:r>
              <a:rPr lang="en-US" sz="2400" dirty="0">
                <a:latin typeface="Avenir Next" panose="020B0503020202020204" pitchFamily="34" charset="0"/>
              </a:rPr>
              <a:t> set is often fairly small. Gives limited view into performance expectations. </a:t>
            </a:r>
            <a:r>
              <a:rPr lang="en-US" sz="2400" b="1" dirty="0">
                <a:latin typeface="Avenir Next" panose="020B0503020202020204" pitchFamily="34" charset="0"/>
              </a:rPr>
              <a:t>Cross-validation</a:t>
            </a:r>
            <a:r>
              <a:rPr lang="en-US" sz="2400" dirty="0">
                <a:latin typeface="Avenir Next" panose="020B0503020202020204" pitchFamily="34" charset="0"/>
              </a:rPr>
              <a:t> to the rescue!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Popular datasets often come with these 3 splits already designated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8570044" y="1027708"/>
            <a:ext cx="452209" cy="549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30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45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19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44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36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13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28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35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17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8398822" y="643296"/>
            <a:ext cx="684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8489482" y="941611"/>
            <a:ext cx="1942711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eft Brace 20">
            <a:extLst>
              <a:ext uri="{FF2B5EF4-FFF2-40B4-BE49-F238E27FC236}">
                <a16:creationId xmlns:a16="http://schemas.microsoft.com/office/drawing/2014/main" id="{8778E932-B648-CC46-8EE9-8018AC139154}"/>
              </a:ext>
            </a:extLst>
          </p:cNvPr>
          <p:cNvSpPr/>
          <p:nvPr/>
        </p:nvSpPr>
        <p:spPr>
          <a:xfrm>
            <a:off x="7556953" y="647863"/>
            <a:ext cx="570900" cy="2268592"/>
          </a:xfrm>
          <a:prstGeom prst="leftBrace">
            <a:avLst>
              <a:gd name="adj1" fmla="val 58386"/>
              <a:gd name="adj2" fmla="val 50000"/>
            </a:avLst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E304FE5-1A1F-6241-B968-72EDB1A68FEC}"/>
              </a:ext>
            </a:extLst>
          </p:cNvPr>
          <p:cNvGrpSpPr/>
          <p:nvPr/>
        </p:nvGrpSpPr>
        <p:grpSpPr>
          <a:xfrm>
            <a:off x="10851984" y="551105"/>
            <a:ext cx="937912" cy="6022807"/>
            <a:chOff x="3496617" y="439833"/>
            <a:chExt cx="4536479" cy="6146002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32728945-9BCA-6C4F-9A80-43EB93653DAE}"/>
                </a:ext>
              </a:extLst>
            </p:cNvPr>
            <p:cNvSpPr/>
            <p:nvPr/>
          </p:nvSpPr>
          <p:spPr>
            <a:xfrm flipH="1">
              <a:off x="6432792" y="527982"/>
              <a:ext cx="1416196" cy="1130368"/>
            </a:xfrm>
            <a:custGeom>
              <a:avLst/>
              <a:gdLst>
                <a:gd name="connsiteX0" fmla="*/ 0 w 1792162"/>
                <a:gd name="connsiteY0" fmla="*/ 1114519 h 1114519"/>
                <a:gd name="connsiteX1" fmla="*/ 511219 w 1792162"/>
                <a:gd name="connsiteY1" fmla="*/ 0 h 1114519"/>
                <a:gd name="connsiteX2" fmla="*/ 1792162 w 1792162"/>
                <a:gd name="connsiteY2" fmla="*/ 0 h 1114519"/>
                <a:gd name="connsiteX3" fmla="*/ 1280943 w 1792162"/>
                <a:gd name="connsiteY3" fmla="*/ 1114519 h 1114519"/>
                <a:gd name="connsiteX4" fmla="*/ 0 w 1792162"/>
                <a:gd name="connsiteY4" fmla="*/ 1114519 h 1114519"/>
                <a:gd name="connsiteX0" fmla="*/ 0 w 1513029"/>
                <a:gd name="connsiteY0" fmla="*/ 1124144 h 1124144"/>
                <a:gd name="connsiteX1" fmla="*/ 232086 w 1513029"/>
                <a:gd name="connsiteY1" fmla="*/ 0 h 1124144"/>
                <a:gd name="connsiteX2" fmla="*/ 1513029 w 1513029"/>
                <a:gd name="connsiteY2" fmla="*/ 0 h 1124144"/>
                <a:gd name="connsiteX3" fmla="*/ 1001810 w 1513029"/>
                <a:gd name="connsiteY3" fmla="*/ 1114519 h 1124144"/>
                <a:gd name="connsiteX4" fmla="*/ 0 w 1513029"/>
                <a:gd name="connsiteY4" fmla="*/ 1124144 h 1124144"/>
                <a:gd name="connsiteX0" fmla="*/ 0 w 1001810"/>
                <a:gd name="connsiteY0" fmla="*/ 1124144 h 1124144"/>
                <a:gd name="connsiteX1" fmla="*/ 232086 w 1001810"/>
                <a:gd name="connsiteY1" fmla="*/ 0 h 1124144"/>
                <a:gd name="connsiteX2" fmla="*/ 906638 w 1001810"/>
                <a:gd name="connsiteY2" fmla="*/ 394636 h 1124144"/>
                <a:gd name="connsiteX3" fmla="*/ 1001810 w 1001810"/>
                <a:gd name="connsiteY3" fmla="*/ 1114519 h 1124144"/>
                <a:gd name="connsiteX4" fmla="*/ 0 w 1001810"/>
                <a:gd name="connsiteY4" fmla="*/ 1124144 h 1124144"/>
                <a:gd name="connsiteX0" fmla="*/ 0 w 906638"/>
                <a:gd name="connsiteY0" fmla="*/ 1124144 h 1153020"/>
                <a:gd name="connsiteX1" fmla="*/ 232086 w 906638"/>
                <a:gd name="connsiteY1" fmla="*/ 0 h 1153020"/>
                <a:gd name="connsiteX2" fmla="*/ 906638 w 906638"/>
                <a:gd name="connsiteY2" fmla="*/ 394636 h 1153020"/>
                <a:gd name="connsiteX3" fmla="*/ 674551 w 906638"/>
                <a:gd name="connsiteY3" fmla="*/ 1153020 h 1153020"/>
                <a:gd name="connsiteX4" fmla="*/ 0 w 906638"/>
                <a:gd name="connsiteY4" fmla="*/ 1124144 h 115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638" h="1153020">
                  <a:moveTo>
                    <a:pt x="0" y="1124144"/>
                  </a:moveTo>
                  <a:lnTo>
                    <a:pt x="232086" y="0"/>
                  </a:lnTo>
                  <a:lnTo>
                    <a:pt x="906638" y="394636"/>
                  </a:lnTo>
                  <a:lnTo>
                    <a:pt x="674551" y="1153020"/>
                  </a:lnTo>
                  <a:lnTo>
                    <a:pt x="0" y="1124144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Parallelogram 4">
              <a:extLst>
                <a:ext uri="{FF2B5EF4-FFF2-40B4-BE49-F238E27FC236}">
                  <a16:creationId xmlns:a16="http://schemas.microsoft.com/office/drawing/2014/main" id="{4C12A59F-EE23-2F4D-B17D-34B91655A197}"/>
                </a:ext>
              </a:extLst>
            </p:cNvPr>
            <p:cNvSpPr/>
            <p:nvPr/>
          </p:nvSpPr>
          <p:spPr>
            <a:xfrm>
              <a:off x="7167345" y="5242307"/>
              <a:ext cx="865751" cy="1178253"/>
            </a:xfrm>
            <a:custGeom>
              <a:avLst/>
              <a:gdLst>
                <a:gd name="connsiteX0" fmla="*/ 0 w 1584151"/>
                <a:gd name="connsiteY0" fmla="*/ 1531865 h 1531865"/>
                <a:gd name="connsiteX1" fmla="*/ 610739 w 1584151"/>
                <a:gd name="connsiteY1" fmla="*/ 0 h 1531865"/>
                <a:gd name="connsiteX2" fmla="*/ 1584151 w 1584151"/>
                <a:gd name="connsiteY2" fmla="*/ 0 h 1531865"/>
                <a:gd name="connsiteX3" fmla="*/ 973412 w 1584151"/>
                <a:gd name="connsiteY3" fmla="*/ 1531865 h 1531865"/>
                <a:gd name="connsiteX4" fmla="*/ 0 w 1584151"/>
                <a:gd name="connsiteY4" fmla="*/ 1531865 h 1531865"/>
                <a:gd name="connsiteX0" fmla="*/ 226659 w 973412"/>
                <a:gd name="connsiteY0" fmla="*/ 1281608 h 1531865"/>
                <a:gd name="connsiteX1" fmla="*/ 0 w 973412"/>
                <a:gd name="connsiteY1" fmla="*/ 0 h 1531865"/>
                <a:gd name="connsiteX2" fmla="*/ 973412 w 973412"/>
                <a:gd name="connsiteY2" fmla="*/ 0 h 1531865"/>
                <a:gd name="connsiteX3" fmla="*/ 362673 w 973412"/>
                <a:gd name="connsiteY3" fmla="*/ 1531865 h 1531865"/>
                <a:gd name="connsiteX4" fmla="*/ 226659 w 973412"/>
                <a:gd name="connsiteY4" fmla="*/ 1281608 h 1531865"/>
                <a:gd name="connsiteX0" fmla="*/ 0 w 746753"/>
                <a:gd name="connsiteY0" fmla="*/ 1300858 h 1551115"/>
                <a:gd name="connsiteX1" fmla="*/ 119851 w 746753"/>
                <a:gd name="connsiteY1" fmla="*/ 0 h 1551115"/>
                <a:gd name="connsiteX2" fmla="*/ 746753 w 746753"/>
                <a:gd name="connsiteY2" fmla="*/ 19250 h 1551115"/>
                <a:gd name="connsiteX3" fmla="*/ 136014 w 746753"/>
                <a:gd name="connsiteY3" fmla="*/ 1551115 h 1551115"/>
                <a:gd name="connsiteX4" fmla="*/ 0 w 746753"/>
                <a:gd name="connsiteY4" fmla="*/ 1300858 h 1551115"/>
                <a:gd name="connsiteX0" fmla="*/ 0 w 554247"/>
                <a:gd name="connsiteY0" fmla="*/ 1300858 h 1551115"/>
                <a:gd name="connsiteX1" fmla="*/ 119851 w 554247"/>
                <a:gd name="connsiteY1" fmla="*/ 0 h 1551115"/>
                <a:gd name="connsiteX2" fmla="*/ 554247 w 554247"/>
                <a:gd name="connsiteY2" fmla="*/ 28876 h 1551115"/>
                <a:gd name="connsiteX3" fmla="*/ 136014 w 554247"/>
                <a:gd name="connsiteY3" fmla="*/ 1551115 h 1551115"/>
                <a:gd name="connsiteX4" fmla="*/ 0 w 554247"/>
                <a:gd name="connsiteY4" fmla="*/ 1300858 h 155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4247" h="1551115">
                  <a:moveTo>
                    <a:pt x="0" y="1300858"/>
                  </a:moveTo>
                  <a:lnTo>
                    <a:pt x="119851" y="0"/>
                  </a:lnTo>
                  <a:lnTo>
                    <a:pt x="554247" y="28876"/>
                  </a:lnTo>
                  <a:lnTo>
                    <a:pt x="136014" y="1551115"/>
                  </a:lnTo>
                  <a:lnTo>
                    <a:pt x="0" y="130085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F2776D6-5969-0049-85AC-F3A28F6B51F4}"/>
                </a:ext>
              </a:extLst>
            </p:cNvPr>
            <p:cNvSpPr/>
            <p:nvPr/>
          </p:nvSpPr>
          <p:spPr>
            <a:xfrm>
              <a:off x="3496617" y="439833"/>
              <a:ext cx="3940712" cy="61460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1257A1F-A21E-8749-A787-C45BB75C793A}"/>
              </a:ext>
            </a:extLst>
          </p:cNvPr>
          <p:cNvSpPr/>
          <p:nvPr/>
        </p:nvSpPr>
        <p:spPr>
          <a:xfrm>
            <a:off x="10976450" y="606565"/>
            <a:ext cx="595271" cy="5879902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25C8E2-A1F5-6F4D-B1E3-7F578BFA840E}"/>
              </a:ext>
            </a:extLst>
          </p:cNvPr>
          <p:cNvSpPr txBox="1"/>
          <p:nvPr/>
        </p:nvSpPr>
        <p:spPr>
          <a:xfrm>
            <a:off x="11107429" y="1025513"/>
            <a:ext cx="452209" cy="549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68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61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36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80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68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55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92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78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BBC43BA-7DE9-7242-A9C8-0AB10F1DE7FE}"/>
              </a:ext>
            </a:extLst>
          </p:cNvPr>
          <p:cNvCxnSpPr>
            <a:cxnSpLocks/>
          </p:cNvCxnSpPr>
          <p:nvPr/>
        </p:nvCxnSpPr>
        <p:spPr>
          <a:xfrm>
            <a:off x="10976450" y="941611"/>
            <a:ext cx="610672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10847872" y="637487"/>
            <a:ext cx="818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71859B-4749-8740-95DB-694C23EB4265}"/>
              </a:ext>
            </a:extLst>
          </p:cNvPr>
          <p:cNvSpPr txBox="1"/>
          <p:nvPr/>
        </p:nvSpPr>
        <p:spPr>
          <a:xfrm>
            <a:off x="10907065" y="87748"/>
            <a:ext cx="752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63A854-4898-5049-A1B0-3E343DB825FF}"/>
              </a:ext>
            </a:extLst>
          </p:cNvPr>
          <p:cNvSpPr/>
          <p:nvPr/>
        </p:nvSpPr>
        <p:spPr>
          <a:xfrm rot="16200000">
            <a:off x="6258804" y="1275479"/>
            <a:ext cx="1974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B930A0"/>
                </a:solidFill>
                <a:latin typeface="Avenir Next" panose="020B0503020202020204" pitchFamily="34" charset="0"/>
              </a:rPr>
              <a:t>TRAINING</a:t>
            </a:r>
            <a:endParaRPr lang="en-US" sz="2800" dirty="0">
              <a:solidFill>
                <a:srgbClr val="B930A0"/>
              </a:solidFill>
            </a:endParaRP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1A5530BF-77BD-8F46-8802-2FF00C01D7C0}"/>
              </a:ext>
            </a:extLst>
          </p:cNvPr>
          <p:cNvSpPr/>
          <p:nvPr/>
        </p:nvSpPr>
        <p:spPr>
          <a:xfrm>
            <a:off x="7532118" y="4872357"/>
            <a:ext cx="570900" cy="1579901"/>
          </a:xfrm>
          <a:prstGeom prst="leftBrace">
            <a:avLst>
              <a:gd name="adj1" fmla="val 58386"/>
              <a:gd name="adj2" fmla="val 50000"/>
            </a:avLst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4929FB3-3400-7E4C-80EE-7E0E68D4357B}"/>
              </a:ext>
            </a:extLst>
          </p:cNvPr>
          <p:cNvCxnSpPr>
            <a:cxnSpLocks/>
          </p:cNvCxnSpPr>
          <p:nvPr/>
        </p:nvCxnSpPr>
        <p:spPr>
          <a:xfrm>
            <a:off x="8298692" y="4822256"/>
            <a:ext cx="2314299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CB886C7-70CC-2947-9B3A-191E733D1A03}"/>
              </a:ext>
            </a:extLst>
          </p:cNvPr>
          <p:cNvCxnSpPr>
            <a:cxnSpLocks/>
          </p:cNvCxnSpPr>
          <p:nvPr/>
        </p:nvCxnSpPr>
        <p:spPr>
          <a:xfrm>
            <a:off x="10855467" y="4818987"/>
            <a:ext cx="818359" cy="3269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714F9EEC-51B5-8347-8FDC-967EBAEA9FBE}"/>
              </a:ext>
            </a:extLst>
          </p:cNvPr>
          <p:cNvSpPr/>
          <p:nvPr/>
        </p:nvSpPr>
        <p:spPr>
          <a:xfrm rot="16200000">
            <a:off x="6310362" y="5325052"/>
            <a:ext cx="1974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B930A0"/>
                </a:solidFill>
                <a:latin typeface="Avenir Next" panose="020B0503020202020204" pitchFamily="34" charset="0"/>
              </a:rPr>
              <a:t>TESTING</a:t>
            </a:r>
            <a:endParaRPr lang="en-US" sz="2800" dirty="0">
              <a:solidFill>
                <a:srgbClr val="B930A0"/>
              </a:solidFill>
            </a:endParaRPr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A33ED6C9-5E04-4840-9558-5E92E722DD01}"/>
              </a:ext>
            </a:extLst>
          </p:cNvPr>
          <p:cNvSpPr/>
          <p:nvPr/>
        </p:nvSpPr>
        <p:spPr>
          <a:xfrm>
            <a:off x="7538020" y="3019882"/>
            <a:ext cx="570900" cy="1719537"/>
          </a:xfrm>
          <a:prstGeom prst="leftBrace">
            <a:avLst>
              <a:gd name="adj1" fmla="val 58386"/>
              <a:gd name="adj2" fmla="val 50000"/>
            </a:avLst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FBDF5EA-7B72-3443-908A-F95B9DEAC26D}"/>
              </a:ext>
            </a:extLst>
          </p:cNvPr>
          <p:cNvSpPr/>
          <p:nvPr/>
        </p:nvSpPr>
        <p:spPr>
          <a:xfrm rot="16200000">
            <a:off x="6630404" y="3569862"/>
            <a:ext cx="12167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B930A0"/>
                </a:solidFill>
                <a:latin typeface="Avenir Next" panose="020B0503020202020204" pitchFamily="34" charset="0"/>
              </a:rPr>
              <a:t>DEV</a:t>
            </a:r>
            <a:endParaRPr lang="en-US" sz="2800" dirty="0">
              <a:solidFill>
                <a:srgbClr val="B930A0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2720256-16B4-3641-9482-EF40B96E9C28}"/>
              </a:ext>
            </a:extLst>
          </p:cNvPr>
          <p:cNvCxnSpPr>
            <a:cxnSpLocks/>
          </p:cNvCxnSpPr>
          <p:nvPr/>
        </p:nvCxnSpPr>
        <p:spPr>
          <a:xfrm>
            <a:off x="8269116" y="2956078"/>
            <a:ext cx="2314299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14C4D12-F72C-ED4F-8D41-A1B3364867B0}"/>
              </a:ext>
            </a:extLst>
          </p:cNvPr>
          <p:cNvCxnSpPr>
            <a:cxnSpLocks/>
          </p:cNvCxnSpPr>
          <p:nvPr/>
        </p:nvCxnSpPr>
        <p:spPr>
          <a:xfrm>
            <a:off x="10825891" y="2952809"/>
            <a:ext cx="818359" cy="3269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2409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03ADD9F-27F4-FE4F-A617-3DAA7DA113B0}"/>
              </a:ext>
            </a:extLst>
          </p:cNvPr>
          <p:cNvSpPr txBox="1"/>
          <p:nvPr/>
        </p:nvSpPr>
        <p:spPr>
          <a:xfrm>
            <a:off x="369129" y="111822"/>
            <a:ext cx="3069015" cy="684803"/>
          </a:xfrm>
          <a:prstGeom prst="rect">
            <a:avLst/>
          </a:prstGeom>
          <a:noFill/>
          <a:ln w="111125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800" b="1" dirty="0">
                <a:solidFill>
                  <a:srgbClr val="0070C0"/>
                </a:solidFill>
                <a:latin typeface="Avenir Next" panose="020B0503020202020204" pitchFamily="34" charset="0"/>
              </a:rPr>
              <a:t>ZOOM OUT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F18E9E-CEA3-AB4A-AC7D-928DF5B2E431}"/>
              </a:ext>
            </a:extLst>
          </p:cNvPr>
          <p:cNvSpPr txBox="1"/>
          <p:nvPr/>
        </p:nvSpPr>
        <p:spPr>
          <a:xfrm>
            <a:off x="1007524" y="955121"/>
            <a:ext cx="10135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latin typeface="Avenir Next" panose="020B0503020202020204" pitchFamily="34" charset="0"/>
              </a:rPr>
              <a:t>A machine learning model aims to use </a:t>
            </a:r>
            <a:r>
              <a:rPr lang="en-US" sz="2400" b="1" dirty="0">
                <a:latin typeface="Avenir Next" panose="020B0503020202020204" pitchFamily="34" charset="0"/>
              </a:rPr>
              <a:t>data</a:t>
            </a:r>
            <a:r>
              <a:rPr lang="en-US" sz="2400" dirty="0">
                <a:latin typeface="Avenir Next" panose="020B0503020202020204" pitchFamily="34" charset="0"/>
              </a:rPr>
              <a:t> to perform a particular </a:t>
            </a:r>
            <a:r>
              <a:rPr lang="en-US" sz="2400" b="1" dirty="0">
                <a:latin typeface="Avenir Next" panose="020B0503020202020204" pitchFamily="34" charset="0"/>
              </a:rPr>
              <a:t>task</a:t>
            </a:r>
            <a:r>
              <a:rPr lang="en-US" sz="2400" dirty="0">
                <a:latin typeface="Avenir Next" panose="020B0503020202020204" pitchFamily="34" charset="0"/>
              </a:rPr>
              <a:t> well. Often, the task is to predict or classify new data.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EAD7771-367C-1E4A-AC6F-68C4E2A6F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68" y="2294339"/>
            <a:ext cx="3519181" cy="2021151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BE0C019B-323B-074A-B392-D3231C59935F}"/>
              </a:ext>
            </a:extLst>
          </p:cNvPr>
          <p:cNvSpPr/>
          <p:nvPr/>
        </p:nvSpPr>
        <p:spPr>
          <a:xfrm>
            <a:off x="1190282" y="4331662"/>
            <a:ext cx="277672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cap="all" dirty="0">
                <a:solidFill>
                  <a:srgbClr val="62727B"/>
                </a:solidFill>
                <a:latin typeface="Avenir Next" panose="020B0503020202020204" pitchFamily="34" charset="0"/>
              </a:rPr>
              <a:t>CHOMBOSAN / ALAMY STOCK PHOTO</a:t>
            </a:r>
            <a:endParaRPr lang="en-US" sz="1100" dirty="0">
              <a:latin typeface="Avenir Next" panose="020B0503020202020204" pitchFamily="34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313B7BE-0115-CF42-9F16-AF64619B5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840" y="1981252"/>
            <a:ext cx="2489200" cy="24892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7B0A22B-D90C-2D4C-82F0-0721ED891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9828" y="2325116"/>
            <a:ext cx="3637198" cy="203683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AB700E9-ABE9-1C40-9CE4-0DA070B695AC}"/>
              </a:ext>
            </a:extLst>
          </p:cNvPr>
          <p:cNvSpPr txBox="1"/>
          <p:nvPr/>
        </p:nvSpPr>
        <p:spPr>
          <a:xfrm>
            <a:off x="1265118" y="4593272"/>
            <a:ext cx="2565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latin typeface="Avenir Next" panose="020B0503020202020204" pitchFamily="34" charset="0"/>
              </a:rPr>
              <a:t>Self-driving cars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C6A64CE-96A3-154B-9A1C-39AB655B8BF6}"/>
              </a:ext>
            </a:extLst>
          </p:cNvPr>
          <p:cNvSpPr txBox="1"/>
          <p:nvPr/>
        </p:nvSpPr>
        <p:spPr>
          <a:xfrm>
            <a:off x="5144676" y="4595653"/>
            <a:ext cx="2565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latin typeface="Avenir Next" panose="020B0503020202020204" pitchFamily="34" charset="0"/>
              </a:rPr>
              <a:t>Voice assistants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8BF175C-A2B8-6D4E-B3DB-D19A1F839B1B}"/>
              </a:ext>
            </a:extLst>
          </p:cNvPr>
          <p:cNvSpPr txBox="1"/>
          <p:nvPr/>
        </p:nvSpPr>
        <p:spPr>
          <a:xfrm>
            <a:off x="8812592" y="4595653"/>
            <a:ext cx="2565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latin typeface="Avenir Next" panose="020B0503020202020204" pitchFamily="34" charset="0"/>
              </a:rPr>
              <a:t>Face recognition</a:t>
            </a:r>
          </a:p>
        </p:txBody>
      </p:sp>
    </p:spTree>
    <p:extLst>
      <p:ext uri="{BB962C8B-B14F-4D97-AF65-F5344CB8AC3E}">
        <p14:creationId xmlns:p14="http://schemas.microsoft.com/office/powerpoint/2010/main" val="4425797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03ADD9F-27F4-FE4F-A617-3DAA7DA113B0}"/>
              </a:ext>
            </a:extLst>
          </p:cNvPr>
          <p:cNvSpPr txBox="1"/>
          <p:nvPr/>
        </p:nvSpPr>
        <p:spPr>
          <a:xfrm>
            <a:off x="369129" y="111822"/>
            <a:ext cx="3069015" cy="684803"/>
          </a:xfrm>
          <a:prstGeom prst="rect">
            <a:avLst/>
          </a:prstGeom>
          <a:noFill/>
          <a:ln w="111125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800" b="1" dirty="0">
                <a:solidFill>
                  <a:srgbClr val="0070C0"/>
                </a:solidFill>
                <a:latin typeface="Avenir Next" panose="020B0503020202020204" pitchFamily="34" charset="0"/>
              </a:rPr>
              <a:t>ZOOM OUT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F18E9E-CEA3-AB4A-AC7D-928DF5B2E431}"/>
              </a:ext>
            </a:extLst>
          </p:cNvPr>
          <p:cNvSpPr txBox="1"/>
          <p:nvPr/>
        </p:nvSpPr>
        <p:spPr>
          <a:xfrm>
            <a:off x="1007524" y="1040395"/>
            <a:ext cx="10135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latin typeface="Avenir Next" panose="020B0503020202020204" pitchFamily="34" charset="0"/>
              </a:rPr>
              <a:t>If models for the following tasks only used a training set, no dev set or test, then all systems would be horrible!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1669B2-38E6-A849-8E79-50863AA0A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68" y="2294339"/>
            <a:ext cx="3519181" cy="202115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B0A00C1-E3A9-5246-86F0-BC71CCDF87EB}"/>
              </a:ext>
            </a:extLst>
          </p:cNvPr>
          <p:cNvSpPr/>
          <p:nvPr/>
        </p:nvSpPr>
        <p:spPr>
          <a:xfrm>
            <a:off x="1190282" y="4331662"/>
            <a:ext cx="277672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cap="all" dirty="0">
                <a:solidFill>
                  <a:srgbClr val="62727B"/>
                </a:solidFill>
                <a:latin typeface="Avenir Next" panose="020B0503020202020204" pitchFamily="34" charset="0"/>
              </a:rPr>
              <a:t>CHOMBOSAN / ALAMY STOCK PHOTO</a:t>
            </a:r>
            <a:endParaRPr lang="en-US" sz="1100" dirty="0">
              <a:latin typeface="Avenir Next" panose="020B0503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2235921-E305-AD41-A70E-58CFFB827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840" y="1981252"/>
            <a:ext cx="2489200" cy="24892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2839C01-9FB4-4848-9F1E-82AF44B78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9828" y="2325116"/>
            <a:ext cx="3637198" cy="203683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D36F357-762A-F14F-8D2E-5D19FFEA1318}"/>
              </a:ext>
            </a:extLst>
          </p:cNvPr>
          <p:cNvSpPr txBox="1"/>
          <p:nvPr/>
        </p:nvSpPr>
        <p:spPr>
          <a:xfrm>
            <a:off x="1265118" y="4593272"/>
            <a:ext cx="2565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latin typeface="Avenir Next" panose="020B0503020202020204" pitchFamily="34" charset="0"/>
              </a:rPr>
              <a:t>Self-driving cars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25BAC32-EAFB-B640-9A8D-9EF3A4F121B5}"/>
              </a:ext>
            </a:extLst>
          </p:cNvPr>
          <p:cNvSpPr txBox="1"/>
          <p:nvPr/>
        </p:nvSpPr>
        <p:spPr>
          <a:xfrm>
            <a:off x="5144676" y="4595653"/>
            <a:ext cx="2565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latin typeface="Avenir Next" panose="020B0503020202020204" pitchFamily="34" charset="0"/>
              </a:rPr>
              <a:t>Voice assistants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FAB8B8E-6514-5747-8DB3-BF3722DE6DD6}"/>
              </a:ext>
            </a:extLst>
          </p:cNvPr>
          <p:cNvSpPr txBox="1"/>
          <p:nvPr/>
        </p:nvSpPr>
        <p:spPr>
          <a:xfrm>
            <a:off x="8812592" y="4595653"/>
            <a:ext cx="2565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latin typeface="Avenir Next" panose="020B0503020202020204" pitchFamily="34" charset="0"/>
              </a:rPr>
              <a:t>Face recognition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D081AD-C036-DA4E-AB09-4F718F572DF6}"/>
              </a:ext>
            </a:extLst>
          </p:cNvPr>
          <p:cNvSpPr txBox="1"/>
          <p:nvPr/>
        </p:nvSpPr>
        <p:spPr>
          <a:xfrm>
            <a:off x="1007524" y="5431717"/>
            <a:ext cx="406231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</a:rPr>
              <a:t>Woops, never seen this road before. CRASH!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8607C4-3D81-EA46-A2EB-39B2E77A7FD3}"/>
              </a:ext>
            </a:extLst>
          </p:cNvPr>
          <p:cNvSpPr txBox="1"/>
          <p:nvPr/>
        </p:nvSpPr>
        <p:spPr>
          <a:xfrm>
            <a:off x="4590535" y="5389917"/>
            <a:ext cx="3673362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</a:rPr>
              <a:t>“</a:t>
            </a:r>
            <a:r>
              <a:rPr lang="en-US" sz="2400" i="1" dirty="0">
                <a:solidFill>
                  <a:srgbClr val="C00000"/>
                </a:solidFill>
                <a:latin typeface="Avenir Next" panose="020B0503020202020204" pitchFamily="34" charset="0"/>
              </a:rPr>
              <a:t>Sorry, I’ve never heard words pronounced like this before</a:t>
            </a:r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</a:rPr>
              <a:t>.”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DCBB43-93C5-FE47-9646-32E76AD7EC22}"/>
              </a:ext>
            </a:extLst>
          </p:cNvPr>
          <p:cNvSpPr txBox="1"/>
          <p:nvPr/>
        </p:nvSpPr>
        <p:spPr>
          <a:xfrm>
            <a:off x="8466856" y="5389917"/>
            <a:ext cx="326017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</a:rPr>
              <a:t>Never seen your face before. Phone locked. </a:t>
            </a:r>
          </a:p>
        </p:txBody>
      </p:sp>
    </p:spTree>
    <p:extLst>
      <p:ext uri="{BB962C8B-B14F-4D97-AF65-F5344CB8AC3E}">
        <p14:creationId xmlns:p14="http://schemas.microsoft.com/office/powerpoint/2010/main" val="9443606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03ADD9F-27F4-FE4F-A617-3DAA7DA113B0}"/>
              </a:ext>
            </a:extLst>
          </p:cNvPr>
          <p:cNvSpPr txBox="1"/>
          <p:nvPr/>
        </p:nvSpPr>
        <p:spPr>
          <a:xfrm>
            <a:off x="369129" y="111822"/>
            <a:ext cx="6007287" cy="684803"/>
          </a:xfrm>
          <a:prstGeom prst="rect">
            <a:avLst/>
          </a:prstGeom>
          <a:noFill/>
          <a:ln w="111125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800" b="1" dirty="0">
                <a:solidFill>
                  <a:srgbClr val="0070C0"/>
                </a:solidFill>
                <a:latin typeface="Avenir Next" panose="020B0503020202020204" pitchFamily="34" charset="0"/>
              </a:rPr>
              <a:t>ANOTHER ANALOGY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F18E9E-CEA3-AB4A-AC7D-928DF5B2E431}"/>
              </a:ext>
            </a:extLst>
          </p:cNvPr>
          <p:cNvSpPr txBox="1"/>
          <p:nvPr/>
        </p:nvSpPr>
        <p:spPr>
          <a:xfrm>
            <a:off x="1056292" y="1113547"/>
            <a:ext cx="10135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venir Next" panose="020B0503020202020204" pitchFamily="34" charset="0"/>
              </a:rPr>
              <a:t>When thinking of dataset splits, I like to think about a real student as our machine learning model.</a:t>
            </a:r>
          </a:p>
        </p:txBody>
      </p:sp>
    </p:spTree>
    <p:extLst>
      <p:ext uri="{BB962C8B-B14F-4D97-AF65-F5344CB8AC3E}">
        <p14:creationId xmlns:p14="http://schemas.microsoft.com/office/powerpoint/2010/main" val="9975724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03ADD9F-27F4-FE4F-A617-3DAA7DA113B0}"/>
              </a:ext>
            </a:extLst>
          </p:cNvPr>
          <p:cNvSpPr txBox="1"/>
          <p:nvPr/>
        </p:nvSpPr>
        <p:spPr>
          <a:xfrm>
            <a:off x="369129" y="111822"/>
            <a:ext cx="6007287" cy="684803"/>
          </a:xfrm>
          <a:prstGeom prst="rect">
            <a:avLst/>
          </a:prstGeom>
          <a:noFill/>
          <a:ln w="111125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800" b="1" dirty="0">
                <a:solidFill>
                  <a:srgbClr val="0070C0"/>
                </a:solidFill>
                <a:latin typeface="Avenir Next" panose="020B0503020202020204" pitchFamily="34" charset="0"/>
              </a:rPr>
              <a:t>ANOTHER ANALOGY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F18E9E-CEA3-AB4A-AC7D-928DF5B2E431}"/>
              </a:ext>
            </a:extLst>
          </p:cNvPr>
          <p:cNvSpPr txBox="1"/>
          <p:nvPr/>
        </p:nvSpPr>
        <p:spPr>
          <a:xfrm>
            <a:off x="1056292" y="1113547"/>
            <a:ext cx="10135964" cy="3731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venir Next" panose="020B0503020202020204" pitchFamily="34" charset="0"/>
              </a:rPr>
              <a:t>When thinking of dataset splits, I like to think about a real student as our machine learning model.</a:t>
            </a:r>
          </a:p>
          <a:p>
            <a:pPr>
              <a:spcBef>
                <a:spcPts val="1200"/>
              </a:spcBef>
            </a:pPr>
            <a:endParaRPr lang="en-US" sz="2800" dirty="0">
              <a:latin typeface="Avenir Next" panose="020B0503020202020204" pitchFamily="34" charset="0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sz="2800" dirty="0">
                <a:latin typeface="Avenir Next" panose="020B0503020202020204" pitchFamily="34" charset="0"/>
              </a:rPr>
              <a:t>Say María is taking </a:t>
            </a:r>
            <a:r>
              <a:rPr lang="en-US" sz="2800" b="1" dirty="0">
                <a:latin typeface="Avenir Next" panose="020B0503020202020204" pitchFamily="34" charset="0"/>
              </a:rPr>
              <a:t>organic chemistry</a:t>
            </a:r>
            <a:r>
              <a:rPr lang="en-US" sz="2800" dirty="0">
                <a:latin typeface="Avenir Next" panose="020B0503020202020204" pitchFamily="34" charset="0"/>
              </a:rPr>
              <a:t>.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sz="2800" dirty="0">
                <a:latin typeface="Avenir Next" panose="020B0503020202020204" pitchFamily="34" charset="0"/>
              </a:rPr>
              <a:t>Her task is to learn the material, and her evaluation of such will be her final exam.</a:t>
            </a:r>
          </a:p>
        </p:txBody>
      </p:sp>
    </p:spTree>
    <p:extLst>
      <p:ext uri="{BB962C8B-B14F-4D97-AF65-F5344CB8AC3E}">
        <p14:creationId xmlns:p14="http://schemas.microsoft.com/office/powerpoint/2010/main" val="37234752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03ADD9F-27F4-FE4F-A617-3DAA7DA113B0}"/>
              </a:ext>
            </a:extLst>
          </p:cNvPr>
          <p:cNvSpPr txBox="1"/>
          <p:nvPr/>
        </p:nvSpPr>
        <p:spPr>
          <a:xfrm>
            <a:off x="369129" y="111822"/>
            <a:ext cx="6007287" cy="684803"/>
          </a:xfrm>
          <a:prstGeom prst="rect">
            <a:avLst/>
          </a:prstGeom>
          <a:noFill/>
          <a:ln w="111125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800" b="1" dirty="0">
                <a:solidFill>
                  <a:srgbClr val="0070C0"/>
                </a:solidFill>
                <a:latin typeface="Avenir Next" panose="020B0503020202020204" pitchFamily="34" charset="0"/>
              </a:rPr>
              <a:t>ANOTHER ANALOGY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F18E9E-CEA3-AB4A-AC7D-928DF5B2E431}"/>
              </a:ext>
            </a:extLst>
          </p:cNvPr>
          <p:cNvSpPr txBox="1"/>
          <p:nvPr/>
        </p:nvSpPr>
        <p:spPr>
          <a:xfrm>
            <a:off x="1056292" y="1113547"/>
            <a:ext cx="10135964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1200"/>
              </a:spcBef>
            </a:pPr>
            <a:r>
              <a:rPr lang="en-US" sz="2800" dirty="0">
                <a:latin typeface="Avenir Next" panose="020B0503020202020204" pitchFamily="34" charset="0"/>
              </a:rPr>
              <a:t>María’s </a:t>
            </a:r>
            <a:r>
              <a:rPr lang="en-US" sz="2800" b="1" dirty="0">
                <a:solidFill>
                  <a:srgbClr val="70306F"/>
                </a:solidFill>
                <a:latin typeface="Avenir Next" panose="020B0503020202020204" pitchFamily="34" charset="0"/>
              </a:rPr>
              <a:t>training</a:t>
            </a:r>
            <a:r>
              <a:rPr lang="en-US" sz="2800" dirty="0">
                <a:latin typeface="Avenir Next" panose="020B0503020202020204" pitchFamily="34" charset="0"/>
              </a:rPr>
              <a:t> data is all of the course homework problems.</a:t>
            </a:r>
          </a:p>
          <a:p>
            <a:pPr>
              <a:lnSpc>
                <a:spcPct val="200000"/>
              </a:lnSpc>
              <a:spcBef>
                <a:spcPts val="1200"/>
              </a:spcBef>
            </a:pPr>
            <a:r>
              <a:rPr lang="en-US" sz="2800" dirty="0">
                <a:latin typeface="Avenir Next" panose="020B0503020202020204" pitchFamily="34" charset="0"/>
              </a:rPr>
              <a:t>It prepares her. It’s how she </a:t>
            </a:r>
            <a:r>
              <a:rPr lang="en-US" sz="2800" i="1" dirty="0">
                <a:latin typeface="Avenir Next" panose="020B0503020202020204" pitchFamily="34" charset="0"/>
              </a:rPr>
              <a:t>learns</a:t>
            </a:r>
            <a:r>
              <a:rPr lang="en-US" sz="2800" dirty="0">
                <a:latin typeface="Avenir Next" panose="020B0503020202020204" pitchFamily="34" charset="0"/>
              </a:rPr>
              <a:t>.</a:t>
            </a:r>
          </a:p>
          <a:p>
            <a:pPr>
              <a:lnSpc>
                <a:spcPct val="200000"/>
              </a:lnSpc>
              <a:spcBef>
                <a:spcPts val="1200"/>
              </a:spcBef>
            </a:pPr>
            <a:r>
              <a:rPr lang="en-US" sz="2800" dirty="0">
                <a:latin typeface="Avenir Next" panose="020B0503020202020204" pitchFamily="34" charset="0"/>
              </a:rPr>
              <a:t>That data is her best indication of what’s to come for the real-deal final exam</a:t>
            </a:r>
            <a:r>
              <a:rPr lang="en-US" sz="2800" b="1" dirty="0">
                <a:latin typeface="Avenir Next" panose="020B0503020202020204" pitchFamily="34" charset="0"/>
              </a:rPr>
              <a:t> </a:t>
            </a:r>
            <a:r>
              <a:rPr lang="en-US" sz="2800" dirty="0">
                <a:latin typeface="Avenir Next" panose="020B0503020202020204" pitchFamily="34" charset="0"/>
              </a:rPr>
              <a:t>(i.e., </a:t>
            </a:r>
            <a:r>
              <a:rPr lang="en-US" sz="2800" b="1" dirty="0">
                <a:solidFill>
                  <a:srgbClr val="B930A0"/>
                </a:solidFill>
                <a:latin typeface="Avenir Next" panose="020B0503020202020204" pitchFamily="34" charset="0"/>
              </a:rPr>
              <a:t>testing</a:t>
            </a:r>
            <a:r>
              <a:rPr lang="en-US" sz="2800" b="1" dirty="0">
                <a:latin typeface="Avenir Next" panose="020B0503020202020204" pitchFamily="34" charset="0"/>
              </a:rPr>
              <a:t> </a:t>
            </a:r>
            <a:r>
              <a:rPr lang="en-US" sz="2800" dirty="0">
                <a:latin typeface="Avenir Next" panose="020B0503020202020204" pitchFamily="34" charset="0"/>
              </a:rPr>
              <a:t>set).</a:t>
            </a:r>
          </a:p>
        </p:txBody>
      </p:sp>
    </p:spTree>
    <p:extLst>
      <p:ext uri="{BB962C8B-B14F-4D97-AF65-F5344CB8AC3E}">
        <p14:creationId xmlns:p14="http://schemas.microsoft.com/office/powerpoint/2010/main" val="35549295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03ADD9F-27F4-FE4F-A617-3DAA7DA113B0}"/>
              </a:ext>
            </a:extLst>
          </p:cNvPr>
          <p:cNvSpPr txBox="1"/>
          <p:nvPr/>
        </p:nvSpPr>
        <p:spPr>
          <a:xfrm>
            <a:off x="369129" y="111822"/>
            <a:ext cx="6007287" cy="684803"/>
          </a:xfrm>
          <a:prstGeom prst="rect">
            <a:avLst/>
          </a:prstGeom>
          <a:noFill/>
          <a:ln w="111125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800" b="1" dirty="0">
                <a:solidFill>
                  <a:srgbClr val="0070C0"/>
                </a:solidFill>
                <a:latin typeface="Avenir Next" panose="020B0503020202020204" pitchFamily="34" charset="0"/>
              </a:rPr>
              <a:t>ANOTHER ANALOGY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F18E9E-CEA3-AB4A-AC7D-928DF5B2E431}"/>
              </a:ext>
            </a:extLst>
          </p:cNvPr>
          <p:cNvSpPr txBox="1"/>
          <p:nvPr/>
        </p:nvSpPr>
        <p:spPr>
          <a:xfrm>
            <a:off x="909988" y="796625"/>
            <a:ext cx="10660220" cy="5722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800" dirty="0">
                <a:latin typeface="Avenir Next" panose="020B0503020202020204" pitchFamily="34" charset="0"/>
              </a:rPr>
              <a:t>If she simply </a:t>
            </a:r>
            <a:r>
              <a:rPr lang="en-US" sz="2800" b="1" dirty="0">
                <a:latin typeface="Avenir Next" panose="020B0503020202020204" pitchFamily="34" charset="0"/>
              </a:rPr>
              <a:t>memorized</a:t>
            </a:r>
            <a:r>
              <a:rPr lang="en-US" sz="2800" dirty="0">
                <a:latin typeface="Avenir Next" panose="020B0503020202020204" pitchFamily="34" charset="0"/>
              </a:rPr>
              <a:t> (i.e., overfit to) her homework problems over the semester, she would likely be able to achieve 100% on those exact problems (the </a:t>
            </a:r>
            <a:r>
              <a:rPr lang="en-US" sz="2800" b="1" dirty="0">
                <a:solidFill>
                  <a:srgbClr val="70306F"/>
                </a:solidFill>
                <a:latin typeface="Avenir Next" panose="020B0503020202020204" pitchFamily="34" charset="0"/>
              </a:rPr>
              <a:t>training</a:t>
            </a:r>
            <a:r>
              <a:rPr lang="en-US" sz="2800" dirty="0">
                <a:latin typeface="Avenir Next" panose="020B0503020202020204" pitchFamily="34" charset="0"/>
              </a:rPr>
              <a:t> set).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800" dirty="0">
                <a:latin typeface="Avenir Next" panose="020B0503020202020204" pitchFamily="34" charset="0"/>
              </a:rPr>
              <a:t>But, this gives no indication as to how she’ll fare on the final exam (the </a:t>
            </a:r>
            <a:r>
              <a:rPr lang="en-US" sz="2800" b="1" dirty="0">
                <a:solidFill>
                  <a:srgbClr val="B930A0"/>
                </a:solidFill>
                <a:latin typeface="Avenir Next" panose="020B0503020202020204" pitchFamily="34" charset="0"/>
              </a:rPr>
              <a:t>testing</a:t>
            </a:r>
            <a:r>
              <a:rPr lang="en-US" sz="2800" dirty="0">
                <a:latin typeface="Avenir Next" panose="020B0503020202020204" pitchFamily="34" charset="0"/>
              </a:rPr>
              <a:t> set).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800" dirty="0">
                <a:latin typeface="Avenir Next" panose="020B0503020202020204" pitchFamily="34" charset="0"/>
              </a:rPr>
              <a:t>We always assume the </a:t>
            </a:r>
            <a:r>
              <a:rPr lang="en-US" sz="2800" b="1" dirty="0">
                <a:solidFill>
                  <a:srgbClr val="B930A0"/>
                </a:solidFill>
                <a:latin typeface="Avenir Next" panose="020B0503020202020204" pitchFamily="34" charset="0"/>
              </a:rPr>
              <a:t>testing</a:t>
            </a:r>
            <a:r>
              <a:rPr lang="en-US" sz="2800" dirty="0">
                <a:latin typeface="Avenir Next" panose="020B0503020202020204" pitchFamily="34" charset="0"/>
              </a:rPr>
              <a:t> set is from the same distribution that generated the </a:t>
            </a:r>
            <a:r>
              <a:rPr lang="en-US" sz="2800" b="1" dirty="0">
                <a:solidFill>
                  <a:srgbClr val="70306F"/>
                </a:solidFill>
                <a:latin typeface="Avenir Next" panose="020B0503020202020204" pitchFamily="34" charset="0"/>
              </a:rPr>
              <a:t>training</a:t>
            </a:r>
            <a:r>
              <a:rPr lang="en-US" sz="2800" dirty="0">
                <a:latin typeface="Avenir Next" panose="020B0503020202020204" pitchFamily="34" charset="0"/>
              </a:rPr>
              <a:t> data. If it’s </a:t>
            </a:r>
            <a:r>
              <a:rPr lang="en-US" sz="2800" i="1" dirty="0">
                <a:latin typeface="Avenir Next" panose="020B0503020202020204" pitchFamily="34" charset="0"/>
              </a:rPr>
              <a:t>identical</a:t>
            </a:r>
            <a:r>
              <a:rPr lang="en-US" sz="2800" dirty="0">
                <a:latin typeface="Avenir Next" panose="020B0503020202020204" pitchFamily="34" charset="0"/>
              </a:rPr>
              <a:t> to the training (homework), though, that would be bizarre, trivial, and lame.</a:t>
            </a:r>
          </a:p>
        </p:txBody>
      </p:sp>
    </p:spTree>
    <p:extLst>
      <p:ext uri="{BB962C8B-B14F-4D97-AF65-F5344CB8AC3E}">
        <p14:creationId xmlns:p14="http://schemas.microsoft.com/office/powerpoint/2010/main" val="957262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AD72E6D-CCF7-A246-9CCA-6E1610BD1462}"/>
              </a:ext>
            </a:extLst>
          </p:cNvPr>
          <p:cNvGrpSpPr/>
          <p:nvPr/>
        </p:nvGrpSpPr>
        <p:grpSpPr>
          <a:xfrm>
            <a:off x="5316273" y="649224"/>
            <a:ext cx="6159447" cy="5918322"/>
            <a:chOff x="3496617" y="439833"/>
            <a:chExt cx="6159447" cy="6146002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48BA96C-C7C6-0945-8069-F45EDDED3756}"/>
                </a:ext>
              </a:extLst>
            </p:cNvPr>
            <p:cNvSpPr/>
            <p:nvPr/>
          </p:nvSpPr>
          <p:spPr>
            <a:xfrm flipH="1">
              <a:off x="5788151" y="439833"/>
              <a:ext cx="3867913" cy="1370679"/>
            </a:xfrm>
            <a:prstGeom prst="parallelogram">
              <a:avLst>
                <a:gd name="adj" fmla="val 45869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10557F2F-961C-F94D-A135-ED448A9761C8}"/>
                </a:ext>
              </a:extLst>
            </p:cNvPr>
            <p:cNvSpPr/>
            <p:nvPr/>
          </p:nvSpPr>
          <p:spPr>
            <a:xfrm>
              <a:off x="7181572" y="5084064"/>
              <a:ext cx="2474492" cy="1501771"/>
            </a:xfrm>
            <a:prstGeom prst="parallelogram">
              <a:avLst>
                <a:gd name="adj" fmla="val 39869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4510F2-8802-9441-97B4-38A05F47C556}"/>
                </a:ext>
              </a:extLst>
            </p:cNvPr>
            <p:cNvSpPr/>
            <p:nvPr/>
          </p:nvSpPr>
          <p:spPr>
            <a:xfrm>
              <a:off x="3496617" y="439833"/>
              <a:ext cx="5532043" cy="61460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911862" y="126004"/>
            <a:ext cx="2340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Your Data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9446740" y="910834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3ADD9F-27F4-FE4F-A617-3DAA7DA113B0}"/>
              </a:ext>
            </a:extLst>
          </p:cNvPr>
          <p:cNvSpPr txBox="1"/>
          <p:nvPr/>
        </p:nvSpPr>
        <p:spPr>
          <a:xfrm>
            <a:off x="68546" y="545724"/>
            <a:ext cx="511066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Given some data such that each row corresponds to a distinct </a:t>
            </a:r>
            <a:r>
              <a:rPr lang="en-US" sz="2400" dirty="0" err="1">
                <a:latin typeface="Avenir Next" panose="020B0503020202020204" pitchFamily="34" charset="0"/>
              </a:rPr>
              <a:t>i.i.d</a:t>
            </a:r>
            <a:r>
              <a:rPr lang="en-US" sz="2400" dirty="0">
                <a:latin typeface="Avenir Next" panose="020B0503020202020204" pitchFamily="34" charset="0"/>
              </a:rPr>
              <a:t>. observation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You may be interested in a particular column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/>
          <p:nvPr/>
        </p:nvCxnSpPr>
        <p:spPr>
          <a:xfrm>
            <a:off x="5537719" y="1536192"/>
            <a:ext cx="507846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25C8E2-A1F5-6F4D-B1E3-7F578BFA840E}"/>
              </a:ext>
            </a:extLst>
          </p:cNvPr>
          <p:cNvSpPr txBox="1"/>
          <p:nvPr/>
        </p:nvSpPr>
        <p:spPr>
          <a:xfrm>
            <a:off x="9822410" y="1695661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</p:spTree>
    <p:extLst>
      <p:ext uri="{BB962C8B-B14F-4D97-AF65-F5344CB8AC3E}">
        <p14:creationId xmlns:p14="http://schemas.microsoft.com/office/powerpoint/2010/main" val="16586102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03ADD9F-27F4-FE4F-A617-3DAA7DA113B0}"/>
              </a:ext>
            </a:extLst>
          </p:cNvPr>
          <p:cNvSpPr txBox="1"/>
          <p:nvPr/>
        </p:nvSpPr>
        <p:spPr>
          <a:xfrm>
            <a:off x="369129" y="111822"/>
            <a:ext cx="6007287" cy="684803"/>
          </a:xfrm>
          <a:prstGeom prst="rect">
            <a:avLst/>
          </a:prstGeom>
          <a:noFill/>
          <a:ln w="111125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800" b="1" dirty="0">
                <a:solidFill>
                  <a:srgbClr val="0070C0"/>
                </a:solidFill>
                <a:latin typeface="Avenir Next" panose="020B0503020202020204" pitchFamily="34" charset="0"/>
              </a:rPr>
              <a:t>ANOTHER ANALOGY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F18E9E-CEA3-AB4A-AC7D-928DF5B2E431}"/>
              </a:ext>
            </a:extLst>
          </p:cNvPr>
          <p:cNvSpPr txBox="1"/>
          <p:nvPr/>
        </p:nvSpPr>
        <p:spPr>
          <a:xfrm>
            <a:off x="502039" y="852286"/>
            <a:ext cx="6101328" cy="4819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800" dirty="0">
                <a:latin typeface="Avenir Next" panose="020B0503020202020204" pitchFamily="34" charset="0"/>
              </a:rPr>
              <a:t>It would be way better if she learned the homework (</a:t>
            </a:r>
            <a:r>
              <a:rPr lang="en-US" sz="2800" b="1" dirty="0">
                <a:solidFill>
                  <a:srgbClr val="B930A0"/>
                </a:solidFill>
                <a:latin typeface="Avenir Next" panose="020B0503020202020204" pitchFamily="34" charset="0"/>
              </a:rPr>
              <a:t>training</a:t>
            </a:r>
            <a:r>
              <a:rPr lang="en-US" sz="2800" dirty="0">
                <a:latin typeface="Avenir Next" panose="020B0503020202020204" pitchFamily="34" charset="0"/>
              </a:rPr>
              <a:t>), then used the held-out problems (</a:t>
            </a:r>
            <a:r>
              <a:rPr lang="en-US" sz="2800" b="1" dirty="0">
                <a:solidFill>
                  <a:srgbClr val="B930A0"/>
                </a:solidFill>
                <a:latin typeface="Avenir Next" panose="020B0503020202020204" pitchFamily="34" charset="0"/>
              </a:rPr>
              <a:t>dev</a:t>
            </a:r>
            <a:r>
              <a:rPr lang="en-US" sz="2800" dirty="0">
                <a:latin typeface="Avenir Next" panose="020B0503020202020204" pitchFamily="34" charset="0"/>
              </a:rPr>
              <a:t> set) to fine-tune her learning.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800" dirty="0">
                <a:latin typeface="Avenir Next" panose="020B0503020202020204" pitchFamily="34" charset="0"/>
              </a:rPr>
              <a:t>This would help her learn best for the unseen problems that are to come! (</a:t>
            </a:r>
            <a:r>
              <a:rPr lang="en-US" sz="2800" b="1" dirty="0">
                <a:solidFill>
                  <a:srgbClr val="B930A0"/>
                </a:solidFill>
                <a:latin typeface="Avenir Next" panose="020B0503020202020204" pitchFamily="34" charset="0"/>
              </a:rPr>
              <a:t>test</a:t>
            </a:r>
            <a:r>
              <a:rPr lang="en-US" sz="2800" dirty="0">
                <a:latin typeface="Avenir Next" panose="020B0503020202020204" pitchFamily="34" charset="0"/>
              </a:rPr>
              <a:t> set)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D0DE1DB-0090-5A43-8FD3-F9E80DD19135}"/>
              </a:ext>
            </a:extLst>
          </p:cNvPr>
          <p:cNvGrpSpPr/>
          <p:nvPr/>
        </p:nvGrpSpPr>
        <p:grpSpPr>
          <a:xfrm>
            <a:off x="8269816" y="535113"/>
            <a:ext cx="2670815" cy="6022807"/>
            <a:chOff x="3496617" y="439833"/>
            <a:chExt cx="4547777" cy="6146002"/>
          </a:xfrm>
        </p:grpSpPr>
        <p:sp>
          <p:nvSpPr>
            <p:cNvPr id="5" name="Parallelogram 3">
              <a:extLst>
                <a:ext uri="{FF2B5EF4-FFF2-40B4-BE49-F238E27FC236}">
                  <a16:creationId xmlns:a16="http://schemas.microsoft.com/office/drawing/2014/main" id="{211E4AC4-4CAA-5047-8D08-01824A9C8A9E}"/>
                </a:ext>
              </a:extLst>
            </p:cNvPr>
            <p:cNvSpPr/>
            <p:nvPr/>
          </p:nvSpPr>
          <p:spPr>
            <a:xfrm flipH="1">
              <a:off x="6344226" y="456184"/>
              <a:ext cx="1416197" cy="1130368"/>
            </a:xfrm>
            <a:custGeom>
              <a:avLst/>
              <a:gdLst>
                <a:gd name="connsiteX0" fmla="*/ 0 w 1792162"/>
                <a:gd name="connsiteY0" fmla="*/ 1114519 h 1114519"/>
                <a:gd name="connsiteX1" fmla="*/ 511219 w 1792162"/>
                <a:gd name="connsiteY1" fmla="*/ 0 h 1114519"/>
                <a:gd name="connsiteX2" fmla="*/ 1792162 w 1792162"/>
                <a:gd name="connsiteY2" fmla="*/ 0 h 1114519"/>
                <a:gd name="connsiteX3" fmla="*/ 1280943 w 1792162"/>
                <a:gd name="connsiteY3" fmla="*/ 1114519 h 1114519"/>
                <a:gd name="connsiteX4" fmla="*/ 0 w 1792162"/>
                <a:gd name="connsiteY4" fmla="*/ 1114519 h 1114519"/>
                <a:gd name="connsiteX0" fmla="*/ 0 w 1513029"/>
                <a:gd name="connsiteY0" fmla="*/ 1124144 h 1124144"/>
                <a:gd name="connsiteX1" fmla="*/ 232086 w 1513029"/>
                <a:gd name="connsiteY1" fmla="*/ 0 h 1124144"/>
                <a:gd name="connsiteX2" fmla="*/ 1513029 w 1513029"/>
                <a:gd name="connsiteY2" fmla="*/ 0 h 1124144"/>
                <a:gd name="connsiteX3" fmla="*/ 1001810 w 1513029"/>
                <a:gd name="connsiteY3" fmla="*/ 1114519 h 1124144"/>
                <a:gd name="connsiteX4" fmla="*/ 0 w 1513029"/>
                <a:gd name="connsiteY4" fmla="*/ 1124144 h 1124144"/>
                <a:gd name="connsiteX0" fmla="*/ 0 w 1001810"/>
                <a:gd name="connsiteY0" fmla="*/ 1124144 h 1124144"/>
                <a:gd name="connsiteX1" fmla="*/ 232086 w 1001810"/>
                <a:gd name="connsiteY1" fmla="*/ 0 h 1124144"/>
                <a:gd name="connsiteX2" fmla="*/ 906638 w 1001810"/>
                <a:gd name="connsiteY2" fmla="*/ 394636 h 1124144"/>
                <a:gd name="connsiteX3" fmla="*/ 1001810 w 1001810"/>
                <a:gd name="connsiteY3" fmla="*/ 1114519 h 1124144"/>
                <a:gd name="connsiteX4" fmla="*/ 0 w 1001810"/>
                <a:gd name="connsiteY4" fmla="*/ 1124144 h 1124144"/>
                <a:gd name="connsiteX0" fmla="*/ 0 w 906638"/>
                <a:gd name="connsiteY0" fmla="*/ 1124144 h 1153020"/>
                <a:gd name="connsiteX1" fmla="*/ 232086 w 906638"/>
                <a:gd name="connsiteY1" fmla="*/ 0 h 1153020"/>
                <a:gd name="connsiteX2" fmla="*/ 906638 w 906638"/>
                <a:gd name="connsiteY2" fmla="*/ 394636 h 1153020"/>
                <a:gd name="connsiteX3" fmla="*/ 674551 w 906638"/>
                <a:gd name="connsiteY3" fmla="*/ 1153020 h 1153020"/>
                <a:gd name="connsiteX4" fmla="*/ 0 w 906638"/>
                <a:gd name="connsiteY4" fmla="*/ 1124144 h 115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638" h="1153020">
                  <a:moveTo>
                    <a:pt x="0" y="1124144"/>
                  </a:moveTo>
                  <a:lnTo>
                    <a:pt x="232086" y="0"/>
                  </a:lnTo>
                  <a:lnTo>
                    <a:pt x="906638" y="394636"/>
                  </a:lnTo>
                  <a:lnTo>
                    <a:pt x="674551" y="1153020"/>
                  </a:lnTo>
                  <a:lnTo>
                    <a:pt x="0" y="1124144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Parallelogram 4">
              <a:extLst>
                <a:ext uri="{FF2B5EF4-FFF2-40B4-BE49-F238E27FC236}">
                  <a16:creationId xmlns:a16="http://schemas.microsoft.com/office/drawing/2014/main" id="{33126B84-CB3B-8B40-92B7-5448A89C620A}"/>
                </a:ext>
              </a:extLst>
            </p:cNvPr>
            <p:cNvSpPr/>
            <p:nvPr/>
          </p:nvSpPr>
          <p:spPr>
            <a:xfrm>
              <a:off x="7178642" y="5367820"/>
              <a:ext cx="865752" cy="1178253"/>
            </a:xfrm>
            <a:custGeom>
              <a:avLst/>
              <a:gdLst>
                <a:gd name="connsiteX0" fmla="*/ 0 w 1584151"/>
                <a:gd name="connsiteY0" fmla="*/ 1531865 h 1531865"/>
                <a:gd name="connsiteX1" fmla="*/ 610739 w 1584151"/>
                <a:gd name="connsiteY1" fmla="*/ 0 h 1531865"/>
                <a:gd name="connsiteX2" fmla="*/ 1584151 w 1584151"/>
                <a:gd name="connsiteY2" fmla="*/ 0 h 1531865"/>
                <a:gd name="connsiteX3" fmla="*/ 973412 w 1584151"/>
                <a:gd name="connsiteY3" fmla="*/ 1531865 h 1531865"/>
                <a:gd name="connsiteX4" fmla="*/ 0 w 1584151"/>
                <a:gd name="connsiteY4" fmla="*/ 1531865 h 1531865"/>
                <a:gd name="connsiteX0" fmla="*/ 226659 w 973412"/>
                <a:gd name="connsiteY0" fmla="*/ 1281608 h 1531865"/>
                <a:gd name="connsiteX1" fmla="*/ 0 w 973412"/>
                <a:gd name="connsiteY1" fmla="*/ 0 h 1531865"/>
                <a:gd name="connsiteX2" fmla="*/ 973412 w 973412"/>
                <a:gd name="connsiteY2" fmla="*/ 0 h 1531865"/>
                <a:gd name="connsiteX3" fmla="*/ 362673 w 973412"/>
                <a:gd name="connsiteY3" fmla="*/ 1531865 h 1531865"/>
                <a:gd name="connsiteX4" fmla="*/ 226659 w 973412"/>
                <a:gd name="connsiteY4" fmla="*/ 1281608 h 1531865"/>
                <a:gd name="connsiteX0" fmla="*/ 0 w 746753"/>
                <a:gd name="connsiteY0" fmla="*/ 1300858 h 1551115"/>
                <a:gd name="connsiteX1" fmla="*/ 119851 w 746753"/>
                <a:gd name="connsiteY1" fmla="*/ 0 h 1551115"/>
                <a:gd name="connsiteX2" fmla="*/ 746753 w 746753"/>
                <a:gd name="connsiteY2" fmla="*/ 19250 h 1551115"/>
                <a:gd name="connsiteX3" fmla="*/ 136014 w 746753"/>
                <a:gd name="connsiteY3" fmla="*/ 1551115 h 1551115"/>
                <a:gd name="connsiteX4" fmla="*/ 0 w 746753"/>
                <a:gd name="connsiteY4" fmla="*/ 1300858 h 1551115"/>
                <a:gd name="connsiteX0" fmla="*/ 0 w 554247"/>
                <a:gd name="connsiteY0" fmla="*/ 1300858 h 1551115"/>
                <a:gd name="connsiteX1" fmla="*/ 119851 w 554247"/>
                <a:gd name="connsiteY1" fmla="*/ 0 h 1551115"/>
                <a:gd name="connsiteX2" fmla="*/ 554247 w 554247"/>
                <a:gd name="connsiteY2" fmla="*/ 28876 h 1551115"/>
                <a:gd name="connsiteX3" fmla="*/ 136014 w 554247"/>
                <a:gd name="connsiteY3" fmla="*/ 1551115 h 1551115"/>
                <a:gd name="connsiteX4" fmla="*/ 0 w 554247"/>
                <a:gd name="connsiteY4" fmla="*/ 1300858 h 155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4247" h="1551115">
                  <a:moveTo>
                    <a:pt x="0" y="1300858"/>
                  </a:moveTo>
                  <a:lnTo>
                    <a:pt x="119851" y="0"/>
                  </a:lnTo>
                  <a:lnTo>
                    <a:pt x="554247" y="28876"/>
                  </a:lnTo>
                  <a:lnTo>
                    <a:pt x="136014" y="1551115"/>
                  </a:lnTo>
                  <a:lnTo>
                    <a:pt x="0" y="130085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02AE13F-28CD-6445-96E2-EF36137E3805}"/>
                </a:ext>
              </a:extLst>
            </p:cNvPr>
            <p:cNvSpPr/>
            <p:nvPr/>
          </p:nvSpPr>
          <p:spPr>
            <a:xfrm>
              <a:off x="3496617" y="439833"/>
              <a:ext cx="3940713" cy="61460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7661630-4E24-6F42-8EF8-A47F934FA588}"/>
              </a:ext>
            </a:extLst>
          </p:cNvPr>
          <p:cNvSpPr txBox="1"/>
          <p:nvPr/>
        </p:nvSpPr>
        <p:spPr>
          <a:xfrm>
            <a:off x="9022954" y="62790"/>
            <a:ext cx="752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845A05-028F-7C4E-88C1-749860497AE6}"/>
              </a:ext>
            </a:extLst>
          </p:cNvPr>
          <p:cNvSpPr txBox="1"/>
          <p:nvPr/>
        </p:nvSpPr>
        <p:spPr>
          <a:xfrm>
            <a:off x="8473294" y="617213"/>
            <a:ext cx="2314999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dirty="0">
                <a:latin typeface="Avenir Next" panose="020B0503020202020204" pitchFamily="34" charset="0"/>
              </a:rPr>
              <a:t>Problem</a:t>
            </a:r>
            <a:r>
              <a:rPr lang="en-US" baseline="-25000" dirty="0">
                <a:latin typeface="Avenir Next" panose="020B0503020202020204" pitchFamily="34" charset="0"/>
              </a:rPr>
              <a:t>1</a:t>
            </a:r>
          </a:p>
          <a:p>
            <a:pPr>
              <a:spcBef>
                <a:spcPts val="700"/>
              </a:spcBef>
            </a:pPr>
            <a:r>
              <a:rPr lang="en-US" dirty="0">
                <a:latin typeface="Avenir Next" panose="020B0503020202020204" pitchFamily="34" charset="0"/>
              </a:rPr>
              <a:t>Problem</a:t>
            </a:r>
            <a:r>
              <a:rPr lang="en-US" baseline="-25000" dirty="0">
                <a:latin typeface="Avenir Next" panose="020B0503020202020204" pitchFamily="34" charset="0"/>
              </a:rPr>
              <a:t>2</a:t>
            </a:r>
          </a:p>
          <a:p>
            <a:pPr>
              <a:spcBef>
                <a:spcPts val="700"/>
              </a:spcBef>
            </a:pPr>
            <a:r>
              <a:rPr lang="en-US" dirty="0">
                <a:latin typeface="Avenir Next" panose="020B0503020202020204" pitchFamily="34" charset="0"/>
              </a:rPr>
              <a:t>Problem</a:t>
            </a:r>
            <a:r>
              <a:rPr lang="en-US" baseline="-25000" dirty="0">
                <a:latin typeface="Avenir Next" panose="020B0503020202020204" pitchFamily="34" charset="0"/>
              </a:rPr>
              <a:t>3</a:t>
            </a:r>
          </a:p>
          <a:p>
            <a:pPr>
              <a:spcBef>
                <a:spcPts val="700"/>
              </a:spcBef>
            </a:pPr>
            <a:r>
              <a:rPr lang="en-US" b="1" baseline="-25000" dirty="0">
                <a:latin typeface="Avenir Next" panose="020B0503020202020204" pitchFamily="34" charset="0"/>
              </a:rPr>
              <a:t>.</a:t>
            </a:r>
          </a:p>
          <a:p>
            <a:pPr>
              <a:spcBef>
                <a:spcPts val="700"/>
              </a:spcBef>
            </a:pPr>
            <a:r>
              <a:rPr lang="en-US" b="1" baseline="-25000" dirty="0">
                <a:latin typeface="Avenir Next" panose="020B0503020202020204" pitchFamily="34" charset="0"/>
              </a:rPr>
              <a:t>.</a:t>
            </a:r>
          </a:p>
          <a:p>
            <a:pPr>
              <a:spcBef>
                <a:spcPts val="700"/>
              </a:spcBef>
            </a:pPr>
            <a:r>
              <a:rPr lang="en-US" b="1" baseline="-25000" dirty="0">
                <a:latin typeface="Avenir Next" panose="020B0503020202020204" pitchFamily="34" charset="0"/>
              </a:rPr>
              <a:t>.</a:t>
            </a:r>
          </a:p>
          <a:p>
            <a:pPr>
              <a:spcBef>
                <a:spcPts val="700"/>
              </a:spcBef>
            </a:pPr>
            <a:r>
              <a:rPr lang="en-US" dirty="0">
                <a:latin typeface="Avenir Next" panose="020B0503020202020204" pitchFamily="34" charset="0"/>
              </a:rPr>
              <a:t>Problem</a:t>
            </a:r>
            <a:r>
              <a:rPr lang="en-US" baseline="-25000" dirty="0">
                <a:latin typeface="Avenir Next" panose="020B0503020202020204" pitchFamily="34" charset="0"/>
              </a:rPr>
              <a:t>400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7DFCB950-7C8A-7245-9685-8B7B1F073F54}"/>
              </a:ext>
            </a:extLst>
          </p:cNvPr>
          <p:cNvSpPr/>
          <p:nvPr/>
        </p:nvSpPr>
        <p:spPr>
          <a:xfrm>
            <a:off x="7556953" y="647863"/>
            <a:ext cx="570900" cy="2268592"/>
          </a:xfrm>
          <a:prstGeom prst="leftBrace">
            <a:avLst>
              <a:gd name="adj1" fmla="val 58386"/>
              <a:gd name="adj2" fmla="val 50000"/>
            </a:avLst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DCE1B69-2EB6-AF41-B63B-35FB5D721FCB}"/>
              </a:ext>
            </a:extLst>
          </p:cNvPr>
          <p:cNvGrpSpPr/>
          <p:nvPr/>
        </p:nvGrpSpPr>
        <p:grpSpPr>
          <a:xfrm>
            <a:off x="10851984" y="551105"/>
            <a:ext cx="937912" cy="6022807"/>
            <a:chOff x="3496617" y="439833"/>
            <a:chExt cx="4536479" cy="6146002"/>
          </a:xfrm>
        </p:grpSpPr>
        <p:sp>
          <p:nvSpPr>
            <p:cNvPr id="18" name="Parallelogram 3">
              <a:extLst>
                <a:ext uri="{FF2B5EF4-FFF2-40B4-BE49-F238E27FC236}">
                  <a16:creationId xmlns:a16="http://schemas.microsoft.com/office/drawing/2014/main" id="{3BADA4D8-A82C-274E-8595-A959E089300F}"/>
                </a:ext>
              </a:extLst>
            </p:cNvPr>
            <p:cNvSpPr/>
            <p:nvPr/>
          </p:nvSpPr>
          <p:spPr>
            <a:xfrm flipH="1">
              <a:off x="6432792" y="527982"/>
              <a:ext cx="1416196" cy="1130368"/>
            </a:xfrm>
            <a:custGeom>
              <a:avLst/>
              <a:gdLst>
                <a:gd name="connsiteX0" fmla="*/ 0 w 1792162"/>
                <a:gd name="connsiteY0" fmla="*/ 1114519 h 1114519"/>
                <a:gd name="connsiteX1" fmla="*/ 511219 w 1792162"/>
                <a:gd name="connsiteY1" fmla="*/ 0 h 1114519"/>
                <a:gd name="connsiteX2" fmla="*/ 1792162 w 1792162"/>
                <a:gd name="connsiteY2" fmla="*/ 0 h 1114519"/>
                <a:gd name="connsiteX3" fmla="*/ 1280943 w 1792162"/>
                <a:gd name="connsiteY3" fmla="*/ 1114519 h 1114519"/>
                <a:gd name="connsiteX4" fmla="*/ 0 w 1792162"/>
                <a:gd name="connsiteY4" fmla="*/ 1114519 h 1114519"/>
                <a:gd name="connsiteX0" fmla="*/ 0 w 1513029"/>
                <a:gd name="connsiteY0" fmla="*/ 1124144 h 1124144"/>
                <a:gd name="connsiteX1" fmla="*/ 232086 w 1513029"/>
                <a:gd name="connsiteY1" fmla="*/ 0 h 1124144"/>
                <a:gd name="connsiteX2" fmla="*/ 1513029 w 1513029"/>
                <a:gd name="connsiteY2" fmla="*/ 0 h 1124144"/>
                <a:gd name="connsiteX3" fmla="*/ 1001810 w 1513029"/>
                <a:gd name="connsiteY3" fmla="*/ 1114519 h 1124144"/>
                <a:gd name="connsiteX4" fmla="*/ 0 w 1513029"/>
                <a:gd name="connsiteY4" fmla="*/ 1124144 h 1124144"/>
                <a:gd name="connsiteX0" fmla="*/ 0 w 1001810"/>
                <a:gd name="connsiteY0" fmla="*/ 1124144 h 1124144"/>
                <a:gd name="connsiteX1" fmla="*/ 232086 w 1001810"/>
                <a:gd name="connsiteY1" fmla="*/ 0 h 1124144"/>
                <a:gd name="connsiteX2" fmla="*/ 906638 w 1001810"/>
                <a:gd name="connsiteY2" fmla="*/ 394636 h 1124144"/>
                <a:gd name="connsiteX3" fmla="*/ 1001810 w 1001810"/>
                <a:gd name="connsiteY3" fmla="*/ 1114519 h 1124144"/>
                <a:gd name="connsiteX4" fmla="*/ 0 w 1001810"/>
                <a:gd name="connsiteY4" fmla="*/ 1124144 h 1124144"/>
                <a:gd name="connsiteX0" fmla="*/ 0 w 906638"/>
                <a:gd name="connsiteY0" fmla="*/ 1124144 h 1153020"/>
                <a:gd name="connsiteX1" fmla="*/ 232086 w 906638"/>
                <a:gd name="connsiteY1" fmla="*/ 0 h 1153020"/>
                <a:gd name="connsiteX2" fmla="*/ 906638 w 906638"/>
                <a:gd name="connsiteY2" fmla="*/ 394636 h 1153020"/>
                <a:gd name="connsiteX3" fmla="*/ 674551 w 906638"/>
                <a:gd name="connsiteY3" fmla="*/ 1153020 h 1153020"/>
                <a:gd name="connsiteX4" fmla="*/ 0 w 906638"/>
                <a:gd name="connsiteY4" fmla="*/ 1124144 h 115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638" h="1153020">
                  <a:moveTo>
                    <a:pt x="0" y="1124144"/>
                  </a:moveTo>
                  <a:lnTo>
                    <a:pt x="232086" y="0"/>
                  </a:lnTo>
                  <a:lnTo>
                    <a:pt x="906638" y="394636"/>
                  </a:lnTo>
                  <a:lnTo>
                    <a:pt x="674551" y="1153020"/>
                  </a:lnTo>
                  <a:lnTo>
                    <a:pt x="0" y="1124144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Parallelogram 4">
              <a:extLst>
                <a:ext uri="{FF2B5EF4-FFF2-40B4-BE49-F238E27FC236}">
                  <a16:creationId xmlns:a16="http://schemas.microsoft.com/office/drawing/2014/main" id="{75259F30-31E4-3047-8966-4929BD79C6DA}"/>
                </a:ext>
              </a:extLst>
            </p:cNvPr>
            <p:cNvSpPr/>
            <p:nvPr/>
          </p:nvSpPr>
          <p:spPr>
            <a:xfrm>
              <a:off x="7167345" y="5242307"/>
              <a:ext cx="865751" cy="1178253"/>
            </a:xfrm>
            <a:custGeom>
              <a:avLst/>
              <a:gdLst>
                <a:gd name="connsiteX0" fmla="*/ 0 w 1584151"/>
                <a:gd name="connsiteY0" fmla="*/ 1531865 h 1531865"/>
                <a:gd name="connsiteX1" fmla="*/ 610739 w 1584151"/>
                <a:gd name="connsiteY1" fmla="*/ 0 h 1531865"/>
                <a:gd name="connsiteX2" fmla="*/ 1584151 w 1584151"/>
                <a:gd name="connsiteY2" fmla="*/ 0 h 1531865"/>
                <a:gd name="connsiteX3" fmla="*/ 973412 w 1584151"/>
                <a:gd name="connsiteY3" fmla="*/ 1531865 h 1531865"/>
                <a:gd name="connsiteX4" fmla="*/ 0 w 1584151"/>
                <a:gd name="connsiteY4" fmla="*/ 1531865 h 1531865"/>
                <a:gd name="connsiteX0" fmla="*/ 226659 w 973412"/>
                <a:gd name="connsiteY0" fmla="*/ 1281608 h 1531865"/>
                <a:gd name="connsiteX1" fmla="*/ 0 w 973412"/>
                <a:gd name="connsiteY1" fmla="*/ 0 h 1531865"/>
                <a:gd name="connsiteX2" fmla="*/ 973412 w 973412"/>
                <a:gd name="connsiteY2" fmla="*/ 0 h 1531865"/>
                <a:gd name="connsiteX3" fmla="*/ 362673 w 973412"/>
                <a:gd name="connsiteY3" fmla="*/ 1531865 h 1531865"/>
                <a:gd name="connsiteX4" fmla="*/ 226659 w 973412"/>
                <a:gd name="connsiteY4" fmla="*/ 1281608 h 1531865"/>
                <a:gd name="connsiteX0" fmla="*/ 0 w 746753"/>
                <a:gd name="connsiteY0" fmla="*/ 1300858 h 1551115"/>
                <a:gd name="connsiteX1" fmla="*/ 119851 w 746753"/>
                <a:gd name="connsiteY1" fmla="*/ 0 h 1551115"/>
                <a:gd name="connsiteX2" fmla="*/ 746753 w 746753"/>
                <a:gd name="connsiteY2" fmla="*/ 19250 h 1551115"/>
                <a:gd name="connsiteX3" fmla="*/ 136014 w 746753"/>
                <a:gd name="connsiteY3" fmla="*/ 1551115 h 1551115"/>
                <a:gd name="connsiteX4" fmla="*/ 0 w 746753"/>
                <a:gd name="connsiteY4" fmla="*/ 1300858 h 1551115"/>
                <a:gd name="connsiteX0" fmla="*/ 0 w 554247"/>
                <a:gd name="connsiteY0" fmla="*/ 1300858 h 1551115"/>
                <a:gd name="connsiteX1" fmla="*/ 119851 w 554247"/>
                <a:gd name="connsiteY1" fmla="*/ 0 h 1551115"/>
                <a:gd name="connsiteX2" fmla="*/ 554247 w 554247"/>
                <a:gd name="connsiteY2" fmla="*/ 28876 h 1551115"/>
                <a:gd name="connsiteX3" fmla="*/ 136014 w 554247"/>
                <a:gd name="connsiteY3" fmla="*/ 1551115 h 1551115"/>
                <a:gd name="connsiteX4" fmla="*/ 0 w 554247"/>
                <a:gd name="connsiteY4" fmla="*/ 1300858 h 155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4247" h="1551115">
                  <a:moveTo>
                    <a:pt x="0" y="1300858"/>
                  </a:moveTo>
                  <a:lnTo>
                    <a:pt x="119851" y="0"/>
                  </a:lnTo>
                  <a:lnTo>
                    <a:pt x="554247" y="28876"/>
                  </a:lnTo>
                  <a:lnTo>
                    <a:pt x="136014" y="1551115"/>
                  </a:lnTo>
                  <a:lnTo>
                    <a:pt x="0" y="130085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B19F30E-FEA2-F84B-A227-6D0C3F82B526}"/>
                </a:ext>
              </a:extLst>
            </p:cNvPr>
            <p:cNvSpPr/>
            <p:nvPr/>
          </p:nvSpPr>
          <p:spPr>
            <a:xfrm>
              <a:off x="3496617" y="439833"/>
              <a:ext cx="3940712" cy="61460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F93537CA-6A10-E242-A78C-36BC1D772908}"/>
              </a:ext>
            </a:extLst>
          </p:cNvPr>
          <p:cNvSpPr/>
          <p:nvPr/>
        </p:nvSpPr>
        <p:spPr>
          <a:xfrm>
            <a:off x="10976450" y="606565"/>
            <a:ext cx="595271" cy="5879902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3C5341-B339-1B49-9EFC-A78CE09E167B}"/>
              </a:ext>
            </a:extLst>
          </p:cNvPr>
          <p:cNvSpPr txBox="1"/>
          <p:nvPr/>
        </p:nvSpPr>
        <p:spPr>
          <a:xfrm>
            <a:off x="11011716" y="635795"/>
            <a:ext cx="754596" cy="2164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ans</a:t>
            </a:r>
            <a:r>
              <a:rPr lang="en-US" sz="1200" baseline="-25000" dirty="0">
                <a:latin typeface="Avenir Next" panose="020B0503020202020204" pitchFamily="34" charset="0"/>
              </a:rPr>
              <a:t>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ans</a:t>
            </a:r>
            <a:r>
              <a:rPr lang="en-US" sz="1200" baseline="-25000" dirty="0">
                <a:latin typeface="Avenir Next" panose="020B0503020202020204" pitchFamily="34" charset="0"/>
              </a:rPr>
              <a:t>2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ans</a:t>
            </a:r>
            <a:r>
              <a:rPr lang="en-US" sz="1200" baseline="-25000" dirty="0">
                <a:latin typeface="Avenir Next" panose="020B0503020202020204" pitchFamily="34" charset="0"/>
              </a:rPr>
              <a:t>3</a:t>
            </a:r>
          </a:p>
          <a:p>
            <a:pPr>
              <a:spcBef>
                <a:spcPts val="700"/>
              </a:spcBef>
            </a:pPr>
            <a:r>
              <a:rPr lang="en-US" sz="1200" baseline="-25000" dirty="0">
                <a:latin typeface="Avenir Next" panose="020B0503020202020204" pitchFamily="34" charset="0"/>
              </a:rPr>
              <a:t>.</a:t>
            </a:r>
          </a:p>
          <a:p>
            <a:pPr>
              <a:spcBef>
                <a:spcPts val="700"/>
              </a:spcBef>
            </a:pPr>
            <a:r>
              <a:rPr lang="en-US" sz="1200" baseline="-25000" dirty="0">
                <a:latin typeface="Avenir Next" panose="020B0503020202020204" pitchFamily="34" charset="0"/>
              </a:rPr>
              <a:t>.</a:t>
            </a:r>
          </a:p>
          <a:p>
            <a:pPr>
              <a:spcBef>
                <a:spcPts val="700"/>
              </a:spcBef>
            </a:pPr>
            <a:r>
              <a:rPr lang="en-US" sz="1200" baseline="-25000" dirty="0">
                <a:latin typeface="Avenir Next" panose="020B0503020202020204" pitchFamily="34" charset="0"/>
              </a:rPr>
              <a:t>.</a:t>
            </a:r>
          </a:p>
          <a:p>
            <a:pPr>
              <a:spcBef>
                <a:spcPts val="700"/>
              </a:spcBef>
            </a:pPr>
            <a:endParaRPr lang="en-US" sz="1200" baseline="-25000" dirty="0">
              <a:latin typeface="Avenir Next" panose="020B0503020202020204" pitchFamily="34" charset="0"/>
            </a:endParaRPr>
          </a:p>
          <a:p>
            <a:pPr>
              <a:spcBef>
                <a:spcPts val="700"/>
              </a:spcBef>
            </a:pPr>
            <a:endParaRPr lang="en-US" sz="1200" baseline="-25000" dirty="0">
              <a:latin typeface="Avenir Next" panose="020B0503020202020204" pitchFamily="34" charset="0"/>
            </a:endParaRP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ans</a:t>
            </a:r>
            <a:r>
              <a:rPr lang="en-US" sz="1200" baseline="-25000" dirty="0">
                <a:latin typeface="Avenir Next" panose="020B0503020202020204" pitchFamily="34" charset="0"/>
              </a:rPr>
              <a:t>400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0B10C4-C321-9B4A-94BD-307A8626C95D}"/>
              </a:ext>
            </a:extLst>
          </p:cNvPr>
          <p:cNvSpPr txBox="1"/>
          <p:nvPr/>
        </p:nvSpPr>
        <p:spPr>
          <a:xfrm>
            <a:off x="10907065" y="87748"/>
            <a:ext cx="752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6B80605-7DC4-1A4A-A413-41A6503301E4}"/>
              </a:ext>
            </a:extLst>
          </p:cNvPr>
          <p:cNvSpPr/>
          <p:nvPr/>
        </p:nvSpPr>
        <p:spPr>
          <a:xfrm rot="16200000">
            <a:off x="6258804" y="1275479"/>
            <a:ext cx="1974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B930A0"/>
                </a:solidFill>
                <a:latin typeface="Avenir Next" panose="020B0503020202020204" pitchFamily="34" charset="0"/>
              </a:rPr>
              <a:t>TRAINING</a:t>
            </a:r>
            <a:endParaRPr lang="en-US" sz="2800" dirty="0">
              <a:solidFill>
                <a:srgbClr val="B930A0"/>
              </a:solidFill>
            </a:endParaRP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4D26A3EC-840C-614C-B1AF-9E86BE158249}"/>
              </a:ext>
            </a:extLst>
          </p:cNvPr>
          <p:cNvSpPr/>
          <p:nvPr/>
        </p:nvSpPr>
        <p:spPr>
          <a:xfrm>
            <a:off x="7532118" y="4872357"/>
            <a:ext cx="570900" cy="1579901"/>
          </a:xfrm>
          <a:prstGeom prst="leftBrace">
            <a:avLst>
              <a:gd name="adj1" fmla="val 58386"/>
              <a:gd name="adj2" fmla="val 50000"/>
            </a:avLst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77D6511-C881-614A-91B8-A374A9E630B2}"/>
              </a:ext>
            </a:extLst>
          </p:cNvPr>
          <p:cNvCxnSpPr>
            <a:cxnSpLocks/>
          </p:cNvCxnSpPr>
          <p:nvPr/>
        </p:nvCxnSpPr>
        <p:spPr>
          <a:xfrm>
            <a:off x="8298692" y="4822256"/>
            <a:ext cx="2314299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B6D193B-A64E-904B-A7DD-DE32CF46DC89}"/>
              </a:ext>
            </a:extLst>
          </p:cNvPr>
          <p:cNvCxnSpPr>
            <a:cxnSpLocks/>
          </p:cNvCxnSpPr>
          <p:nvPr/>
        </p:nvCxnSpPr>
        <p:spPr>
          <a:xfrm>
            <a:off x="10855467" y="4818987"/>
            <a:ext cx="818359" cy="3269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AE514C01-EC41-B84C-B266-F9F761229323}"/>
              </a:ext>
            </a:extLst>
          </p:cNvPr>
          <p:cNvSpPr/>
          <p:nvPr/>
        </p:nvSpPr>
        <p:spPr>
          <a:xfrm rot="16200000">
            <a:off x="6310362" y="5325052"/>
            <a:ext cx="1974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B930A0"/>
                </a:solidFill>
                <a:latin typeface="Avenir Next" panose="020B0503020202020204" pitchFamily="34" charset="0"/>
              </a:rPr>
              <a:t>TESTING</a:t>
            </a:r>
            <a:endParaRPr lang="en-US" sz="2800" dirty="0">
              <a:solidFill>
                <a:srgbClr val="B930A0"/>
              </a:solidFill>
            </a:endParaRPr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8D33C0F5-A553-5145-972A-669A684EC1CA}"/>
              </a:ext>
            </a:extLst>
          </p:cNvPr>
          <p:cNvSpPr/>
          <p:nvPr/>
        </p:nvSpPr>
        <p:spPr>
          <a:xfrm>
            <a:off x="7538020" y="3019882"/>
            <a:ext cx="570900" cy="1719537"/>
          </a:xfrm>
          <a:prstGeom prst="leftBrace">
            <a:avLst>
              <a:gd name="adj1" fmla="val 58386"/>
              <a:gd name="adj2" fmla="val 50000"/>
            </a:avLst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8089725-9020-464B-A563-267C95A841D0}"/>
              </a:ext>
            </a:extLst>
          </p:cNvPr>
          <p:cNvSpPr/>
          <p:nvPr/>
        </p:nvSpPr>
        <p:spPr>
          <a:xfrm rot="16200000">
            <a:off x="6630404" y="3569862"/>
            <a:ext cx="12167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B930A0"/>
                </a:solidFill>
                <a:latin typeface="Avenir Next" panose="020B0503020202020204" pitchFamily="34" charset="0"/>
              </a:rPr>
              <a:t>DEV</a:t>
            </a:r>
            <a:endParaRPr lang="en-US" sz="2800" dirty="0">
              <a:solidFill>
                <a:srgbClr val="B930A0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42830F0-37E3-4E47-8CA5-CC5913564533}"/>
              </a:ext>
            </a:extLst>
          </p:cNvPr>
          <p:cNvCxnSpPr>
            <a:cxnSpLocks/>
          </p:cNvCxnSpPr>
          <p:nvPr/>
        </p:nvCxnSpPr>
        <p:spPr>
          <a:xfrm>
            <a:off x="8269116" y="2956078"/>
            <a:ext cx="2314299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0670406-4F7B-F14C-A606-77FB398BBE8C}"/>
              </a:ext>
            </a:extLst>
          </p:cNvPr>
          <p:cNvCxnSpPr>
            <a:cxnSpLocks/>
          </p:cNvCxnSpPr>
          <p:nvPr/>
        </p:nvCxnSpPr>
        <p:spPr>
          <a:xfrm>
            <a:off x="10825891" y="2952809"/>
            <a:ext cx="818359" cy="3269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0013469-BE4C-2B46-B74A-CAF9B88775E1}"/>
              </a:ext>
            </a:extLst>
          </p:cNvPr>
          <p:cNvSpPr txBox="1"/>
          <p:nvPr/>
        </p:nvSpPr>
        <p:spPr>
          <a:xfrm>
            <a:off x="8503308" y="3010567"/>
            <a:ext cx="2314999" cy="18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dirty="0">
                <a:latin typeface="Avenir Next" panose="020B0503020202020204" pitchFamily="34" charset="0"/>
              </a:rPr>
              <a:t>Problem</a:t>
            </a:r>
            <a:r>
              <a:rPr lang="en-US" baseline="-25000" dirty="0">
                <a:latin typeface="Avenir Next" panose="020B0503020202020204" pitchFamily="34" charset="0"/>
              </a:rPr>
              <a:t>401</a:t>
            </a:r>
          </a:p>
          <a:p>
            <a:pPr>
              <a:spcBef>
                <a:spcPts val="700"/>
              </a:spcBef>
            </a:pPr>
            <a:r>
              <a:rPr lang="en-US" dirty="0">
                <a:latin typeface="Avenir Next" panose="020B0503020202020204" pitchFamily="34" charset="0"/>
              </a:rPr>
              <a:t>Problem</a:t>
            </a:r>
            <a:r>
              <a:rPr lang="en-US" baseline="-25000" dirty="0">
                <a:latin typeface="Avenir Next" panose="020B0503020202020204" pitchFamily="34" charset="0"/>
              </a:rPr>
              <a:t>402</a:t>
            </a:r>
          </a:p>
          <a:p>
            <a:pPr>
              <a:spcBef>
                <a:spcPts val="700"/>
              </a:spcBef>
            </a:pPr>
            <a:r>
              <a:rPr lang="en-US" dirty="0">
                <a:latin typeface="Avenir Next" panose="020B0503020202020204" pitchFamily="34" charset="0"/>
              </a:rPr>
              <a:t>.</a:t>
            </a:r>
          </a:p>
          <a:p>
            <a:pPr>
              <a:spcBef>
                <a:spcPts val="700"/>
              </a:spcBef>
            </a:pPr>
            <a:r>
              <a:rPr lang="en-US" dirty="0">
                <a:latin typeface="Avenir Next" panose="020B0503020202020204" pitchFamily="34" charset="0"/>
              </a:rPr>
              <a:t>.</a:t>
            </a:r>
          </a:p>
          <a:p>
            <a:pPr>
              <a:spcBef>
                <a:spcPts val="700"/>
              </a:spcBef>
            </a:pPr>
            <a:r>
              <a:rPr lang="en-US" dirty="0">
                <a:latin typeface="Avenir Next" panose="020B0503020202020204" pitchFamily="34" charset="0"/>
              </a:rPr>
              <a:t>Problem</a:t>
            </a:r>
            <a:r>
              <a:rPr lang="en-US" baseline="-25000" dirty="0">
                <a:latin typeface="Avenir Next" panose="020B0503020202020204" pitchFamily="34" charset="0"/>
              </a:rPr>
              <a:t>450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7E470E-A5A4-B84B-BEE2-501930CACD28}"/>
              </a:ext>
            </a:extLst>
          </p:cNvPr>
          <p:cNvSpPr txBox="1"/>
          <p:nvPr/>
        </p:nvSpPr>
        <p:spPr>
          <a:xfrm>
            <a:off x="8556693" y="4890808"/>
            <a:ext cx="2314999" cy="1469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dirty="0">
                <a:latin typeface="Avenir Next" panose="020B0503020202020204" pitchFamily="34" charset="0"/>
              </a:rPr>
              <a:t>Problem</a:t>
            </a:r>
            <a:r>
              <a:rPr lang="en-US" baseline="-25000" dirty="0">
                <a:latin typeface="Avenir Next" panose="020B0503020202020204" pitchFamily="34" charset="0"/>
              </a:rPr>
              <a:t>451</a:t>
            </a:r>
          </a:p>
          <a:p>
            <a:pPr>
              <a:spcBef>
                <a:spcPts val="700"/>
              </a:spcBef>
            </a:pPr>
            <a:r>
              <a:rPr lang="en-US" dirty="0">
                <a:latin typeface="Avenir Next" panose="020B0503020202020204" pitchFamily="34" charset="0"/>
              </a:rPr>
              <a:t>Problem</a:t>
            </a:r>
            <a:r>
              <a:rPr lang="en-US" baseline="-25000" dirty="0">
                <a:latin typeface="Avenir Next" panose="020B0503020202020204" pitchFamily="34" charset="0"/>
              </a:rPr>
              <a:t>452</a:t>
            </a:r>
          </a:p>
          <a:p>
            <a:pPr>
              <a:spcBef>
                <a:spcPts val="700"/>
              </a:spcBef>
            </a:pPr>
            <a:r>
              <a:rPr lang="en-US" dirty="0">
                <a:latin typeface="Avenir Next" panose="020B0503020202020204" pitchFamily="34" charset="0"/>
              </a:rPr>
              <a:t>.</a:t>
            </a:r>
          </a:p>
          <a:p>
            <a:pPr>
              <a:spcBef>
                <a:spcPts val="700"/>
              </a:spcBef>
            </a:pPr>
            <a:r>
              <a:rPr lang="en-US" dirty="0">
                <a:latin typeface="Avenir Next" panose="020B0503020202020204" pitchFamily="34" charset="0"/>
              </a:rPr>
              <a:t>Problem</a:t>
            </a:r>
            <a:r>
              <a:rPr lang="en-US" baseline="-25000" dirty="0">
                <a:latin typeface="Avenir Next" panose="020B0503020202020204" pitchFamily="34" charset="0"/>
              </a:rPr>
              <a:t>500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C31C49-D220-074E-9B80-1A93418920C7}"/>
              </a:ext>
            </a:extLst>
          </p:cNvPr>
          <p:cNvSpPr txBox="1"/>
          <p:nvPr/>
        </p:nvSpPr>
        <p:spPr>
          <a:xfrm>
            <a:off x="10976450" y="3010567"/>
            <a:ext cx="754596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ans</a:t>
            </a:r>
            <a:r>
              <a:rPr lang="en-US" sz="1200" baseline="-25000" dirty="0">
                <a:latin typeface="Avenir Next" panose="020B0503020202020204" pitchFamily="34" charset="0"/>
              </a:rPr>
              <a:t>401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ans</a:t>
            </a:r>
            <a:r>
              <a:rPr lang="en-US" sz="1200" baseline="-25000" dirty="0">
                <a:latin typeface="Avenir Next" panose="020B0503020202020204" pitchFamily="34" charset="0"/>
              </a:rPr>
              <a:t>402</a:t>
            </a:r>
          </a:p>
          <a:p>
            <a:pPr>
              <a:spcBef>
                <a:spcPts val="700"/>
              </a:spcBef>
            </a:pPr>
            <a:r>
              <a:rPr lang="en-US" sz="1200" baseline="-25000" dirty="0">
                <a:latin typeface="Avenir Next" panose="020B0503020202020204" pitchFamily="34" charset="0"/>
              </a:rPr>
              <a:t>.</a:t>
            </a:r>
          </a:p>
          <a:p>
            <a:pPr>
              <a:spcBef>
                <a:spcPts val="700"/>
              </a:spcBef>
            </a:pPr>
            <a:r>
              <a:rPr lang="en-US" sz="1200" baseline="-25000" dirty="0">
                <a:latin typeface="Avenir Next" panose="020B0503020202020204" pitchFamily="34" charset="0"/>
              </a:rPr>
              <a:t>.</a:t>
            </a:r>
          </a:p>
          <a:p>
            <a:pPr>
              <a:spcBef>
                <a:spcPts val="700"/>
              </a:spcBef>
            </a:pPr>
            <a:r>
              <a:rPr lang="en-US" sz="1200" baseline="-25000" dirty="0">
                <a:latin typeface="Avenir Next" panose="020B0503020202020204" pitchFamily="34" charset="0"/>
              </a:rPr>
              <a:t>.</a:t>
            </a:r>
          </a:p>
          <a:p>
            <a:pPr>
              <a:spcBef>
                <a:spcPts val="700"/>
              </a:spcBef>
            </a:pPr>
            <a:endParaRPr lang="en-US" sz="1200" baseline="-25000" dirty="0">
              <a:latin typeface="Avenir Next" panose="020B0503020202020204" pitchFamily="34" charset="0"/>
            </a:endParaRP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ans</a:t>
            </a:r>
            <a:r>
              <a:rPr lang="en-US" sz="1200" baseline="-25000" dirty="0">
                <a:latin typeface="Avenir Next" panose="020B0503020202020204" pitchFamily="34" charset="0"/>
              </a:rPr>
              <a:t>450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B5E115-688C-3947-AFFB-926C39EE58D1}"/>
              </a:ext>
            </a:extLst>
          </p:cNvPr>
          <p:cNvSpPr txBox="1"/>
          <p:nvPr/>
        </p:nvSpPr>
        <p:spPr>
          <a:xfrm>
            <a:off x="10945803" y="4859393"/>
            <a:ext cx="754596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ans</a:t>
            </a:r>
            <a:r>
              <a:rPr lang="en-US" sz="1200" baseline="-25000" dirty="0">
                <a:latin typeface="Avenir Next" panose="020B0503020202020204" pitchFamily="34" charset="0"/>
              </a:rPr>
              <a:t>451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ans</a:t>
            </a:r>
            <a:r>
              <a:rPr lang="en-US" sz="1200" baseline="-25000" dirty="0">
                <a:latin typeface="Avenir Next" panose="020B0503020202020204" pitchFamily="34" charset="0"/>
              </a:rPr>
              <a:t>452</a:t>
            </a:r>
          </a:p>
          <a:p>
            <a:pPr>
              <a:spcBef>
                <a:spcPts val="700"/>
              </a:spcBef>
            </a:pPr>
            <a:r>
              <a:rPr lang="en-US" sz="1200" baseline="-25000" dirty="0">
                <a:latin typeface="Avenir Next" panose="020B0503020202020204" pitchFamily="34" charset="0"/>
              </a:rPr>
              <a:t>.</a:t>
            </a:r>
          </a:p>
          <a:p>
            <a:pPr>
              <a:spcBef>
                <a:spcPts val="700"/>
              </a:spcBef>
            </a:pPr>
            <a:r>
              <a:rPr lang="en-US" sz="1200" baseline="-25000" dirty="0">
                <a:latin typeface="Avenir Next" panose="020B0503020202020204" pitchFamily="34" charset="0"/>
              </a:rPr>
              <a:t>.</a:t>
            </a:r>
          </a:p>
          <a:p>
            <a:pPr>
              <a:spcBef>
                <a:spcPts val="700"/>
              </a:spcBef>
            </a:pPr>
            <a:r>
              <a:rPr lang="en-US" sz="1200" baseline="-25000" dirty="0">
                <a:latin typeface="Avenir Next" panose="020B0503020202020204" pitchFamily="34" charset="0"/>
              </a:rPr>
              <a:t>.</a:t>
            </a:r>
          </a:p>
          <a:p>
            <a:pPr>
              <a:spcBef>
                <a:spcPts val="700"/>
              </a:spcBef>
            </a:pPr>
            <a:endParaRPr lang="en-US" sz="1200" baseline="-25000" dirty="0">
              <a:latin typeface="Avenir Next" panose="020B0503020202020204" pitchFamily="34" charset="0"/>
            </a:endParaRPr>
          </a:p>
          <a:p>
            <a:pPr>
              <a:spcBef>
                <a:spcPts val="700"/>
              </a:spcBef>
            </a:pPr>
            <a:r>
              <a:rPr lang="en-US" sz="1200" dirty="0">
                <a:latin typeface="Avenir Next" panose="020B0503020202020204" pitchFamily="34" charset="0"/>
              </a:rPr>
              <a:t>ans</a:t>
            </a:r>
            <a:r>
              <a:rPr lang="en-US" sz="1200" baseline="-25000" dirty="0">
                <a:latin typeface="Avenir Next" panose="020B0503020202020204" pitchFamily="34" charset="0"/>
              </a:rPr>
              <a:t>500</a:t>
            </a:r>
          </a:p>
        </p:txBody>
      </p:sp>
    </p:spTree>
    <p:extLst>
      <p:ext uri="{BB962C8B-B14F-4D97-AF65-F5344CB8AC3E}">
        <p14:creationId xmlns:p14="http://schemas.microsoft.com/office/powerpoint/2010/main" val="1341248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2141643" y="1091278"/>
            <a:ext cx="9509831" cy="3840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Review of Models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venir Medium" panose="02000503020000020003" pitchFamily="2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Review of Data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Debugging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39E158-9647-2740-9C84-883B1825963A}"/>
              </a:ext>
            </a:extLst>
          </p:cNvPr>
          <p:cNvSpPr/>
          <p:nvPr/>
        </p:nvSpPr>
        <p:spPr>
          <a:xfrm>
            <a:off x="1060655" y="2428916"/>
            <a:ext cx="771242" cy="907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E68751-04E9-FC44-99C5-D9888C7CD4D1}"/>
              </a:ext>
            </a:extLst>
          </p:cNvPr>
          <p:cNvSpPr/>
          <p:nvPr/>
        </p:nvSpPr>
        <p:spPr>
          <a:xfrm>
            <a:off x="1060655" y="2508480"/>
            <a:ext cx="771242" cy="1003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3420" y="6342385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71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6E1C5-52E5-0045-A018-E96403FC959D}"/>
              </a:ext>
            </a:extLst>
          </p:cNvPr>
          <p:cNvSpPr/>
          <p:nvPr/>
        </p:nvSpPr>
        <p:spPr>
          <a:xfrm>
            <a:off x="1044878" y="1599328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E0600C-5FE1-A04D-B8A5-14AF40FFA3FE}"/>
              </a:ext>
            </a:extLst>
          </p:cNvPr>
          <p:cNvSpPr/>
          <p:nvPr/>
        </p:nvSpPr>
        <p:spPr>
          <a:xfrm>
            <a:off x="1044878" y="1680418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Agenda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C5C7D3-B52D-A04F-B67B-9B40963F34C4}"/>
              </a:ext>
            </a:extLst>
          </p:cNvPr>
          <p:cNvSpPr/>
          <p:nvPr/>
        </p:nvSpPr>
        <p:spPr>
          <a:xfrm>
            <a:off x="1044878" y="3344887"/>
            <a:ext cx="771242" cy="907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06F230-4B8E-9A42-B8ED-F13F5464DC3B}"/>
              </a:ext>
            </a:extLst>
          </p:cNvPr>
          <p:cNvSpPr/>
          <p:nvPr/>
        </p:nvSpPr>
        <p:spPr>
          <a:xfrm>
            <a:off x="1044878" y="3424451"/>
            <a:ext cx="771242" cy="10036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590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ED9D2EE-18FC-364F-AD34-2F19BD9DE972}"/>
              </a:ext>
            </a:extLst>
          </p:cNvPr>
          <p:cNvSpPr/>
          <p:nvPr/>
        </p:nvSpPr>
        <p:spPr>
          <a:xfrm>
            <a:off x="2092874" y="3070566"/>
            <a:ext cx="2101173" cy="599225"/>
          </a:xfrm>
          <a:prstGeom prst="rect">
            <a:avLst/>
          </a:prstGeom>
          <a:solidFill>
            <a:schemeClr val="accent4">
              <a:lumMod val="60000"/>
              <a:lumOff val="4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2141643" y="1091278"/>
            <a:ext cx="9509831" cy="3840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Review of Models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venir Medium" panose="02000503020000020003" pitchFamily="2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Review of Data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Debugging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39E158-9647-2740-9C84-883B1825963A}"/>
              </a:ext>
            </a:extLst>
          </p:cNvPr>
          <p:cNvSpPr/>
          <p:nvPr/>
        </p:nvSpPr>
        <p:spPr>
          <a:xfrm>
            <a:off x="1060655" y="2428916"/>
            <a:ext cx="771242" cy="907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E68751-04E9-FC44-99C5-D9888C7CD4D1}"/>
              </a:ext>
            </a:extLst>
          </p:cNvPr>
          <p:cNvSpPr/>
          <p:nvPr/>
        </p:nvSpPr>
        <p:spPr>
          <a:xfrm>
            <a:off x="1060655" y="2508480"/>
            <a:ext cx="771242" cy="1003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3420" y="6342385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72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6E1C5-52E5-0045-A018-E96403FC959D}"/>
              </a:ext>
            </a:extLst>
          </p:cNvPr>
          <p:cNvSpPr/>
          <p:nvPr/>
        </p:nvSpPr>
        <p:spPr>
          <a:xfrm>
            <a:off x="1044878" y="1599328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E0600C-5FE1-A04D-B8A5-14AF40FFA3FE}"/>
              </a:ext>
            </a:extLst>
          </p:cNvPr>
          <p:cNvSpPr/>
          <p:nvPr/>
        </p:nvSpPr>
        <p:spPr>
          <a:xfrm>
            <a:off x="1044878" y="1680418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Agenda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C5C7D3-B52D-A04F-B67B-9B40963F34C4}"/>
              </a:ext>
            </a:extLst>
          </p:cNvPr>
          <p:cNvSpPr/>
          <p:nvPr/>
        </p:nvSpPr>
        <p:spPr>
          <a:xfrm>
            <a:off x="1044878" y="3344887"/>
            <a:ext cx="771242" cy="907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06F230-4B8E-9A42-B8ED-F13F5464DC3B}"/>
              </a:ext>
            </a:extLst>
          </p:cNvPr>
          <p:cNvSpPr/>
          <p:nvPr/>
        </p:nvSpPr>
        <p:spPr>
          <a:xfrm>
            <a:off x="1044878" y="3424451"/>
            <a:ext cx="771242" cy="10036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2923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DDCA0CB-18C4-E243-9985-723171419E13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Programming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78FCB6-E8C3-B546-9194-8603DFE92164}"/>
              </a:ext>
            </a:extLst>
          </p:cNvPr>
          <p:cNvSpPr/>
          <p:nvPr/>
        </p:nvSpPr>
        <p:spPr>
          <a:xfrm>
            <a:off x="1158240" y="804653"/>
            <a:ext cx="1186281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500"/>
              </a:spcBef>
            </a:pPr>
            <a:r>
              <a:rPr lang="en-US" sz="2000" dirty="0">
                <a:solidFill>
                  <a:srgbClr val="444444"/>
                </a:solidFill>
                <a:latin typeface="Avenir Next" panose="020B0503020202020204" pitchFamily="34" charset="0"/>
              </a:rPr>
              <a:t>We have recently used two highly popular, useful libraries, </a:t>
            </a:r>
            <a:r>
              <a:rPr lang="en-US" sz="2000" b="1" dirty="0" err="1">
                <a:solidFill>
                  <a:srgbClr val="7030A0"/>
                </a:solidFill>
                <a:latin typeface="Avenir Next" panose="020B0503020202020204" pitchFamily="34" charset="0"/>
              </a:rPr>
              <a:t>statsmodels</a:t>
            </a:r>
            <a:r>
              <a:rPr lang="en-US" sz="2000" dirty="0">
                <a:solidFill>
                  <a:srgbClr val="444444"/>
                </a:solidFill>
                <a:latin typeface="Avenir Next" panose="020B0503020202020204" pitchFamily="34" charset="0"/>
              </a:rPr>
              <a:t> and </a:t>
            </a:r>
            <a:r>
              <a:rPr lang="en-US" sz="2000" b="1" dirty="0" err="1">
                <a:solidFill>
                  <a:srgbClr val="444444"/>
                </a:solidFill>
                <a:latin typeface="Avenir Next" panose="020B0503020202020204" pitchFamily="34" charset="0"/>
              </a:rPr>
              <a:t>sklearn</a:t>
            </a:r>
            <a:r>
              <a:rPr lang="en-US" sz="2000" dirty="0">
                <a:solidFill>
                  <a:srgbClr val="444444"/>
                </a:solidFill>
                <a:latin typeface="Avenir Next" panose="020B0503020202020204" pitchFamily="34" charset="0"/>
              </a:rPr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802C0A-A255-2A43-940F-206D0F38A576}"/>
                  </a:ext>
                </a:extLst>
              </p:cNvPr>
              <p:cNvSpPr/>
              <p:nvPr/>
            </p:nvSpPr>
            <p:spPr>
              <a:xfrm>
                <a:off x="829056" y="1685940"/>
                <a:ext cx="4767072" cy="32855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500"/>
                  </a:spcBef>
                </a:pPr>
                <a:r>
                  <a:rPr lang="en-US" sz="2000" b="1" dirty="0" err="1">
                    <a:solidFill>
                      <a:srgbClr val="7030A0"/>
                    </a:solidFill>
                    <a:latin typeface="Avenir Next" panose="020B0503020202020204" pitchFamily="34" charset="0"/>
                  </a:rPr>
                  <a:t>statsmodels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Next" panose="020B0503020202020204" pitchFamily="34" charset="0"/>
                  </a:rPr>
                  <a:t> </a:t>
                </a:r>
                <a:r>
                  <a:rPr lang="en-US" sz="2000" dirty="0">
                    <a:solidFill>
                      <a:srgbClr val="444444"/>
                    </a:solidFill>
                    <a:latin typeface="Avenir Next" panose="020B0503020202020204" pitchFamily="34" charset="0"/>
                  </a:rPr>
                  <a:t> is mostly focused on the </a:t>
                </a:r>
                <a:r>
                  <a:rPr lang="en-US" sz="2000" i="1" dirty="0">
                    <a:solidFill>
                      <a:srgbClr val="C00000"/>
                    </a:solidFill>
                    <a:latin typeface="Avenir Next" panose="020B0503020202020204" pitchFamily="34" charset="0"/>
                  </a:rPr>
                  <a:t>inference</a:t>
                </a:r>
                <a:r>
                  <a:rPr lang="en-US" sz="2000" dirty="0">
                    <a:solidFill>
                      <a:srgbClr val="444444"/>
                    </a:solidFill>
                    <a:latin typeface="Avenir Next" panose="020B0503020202020204" pitchFamily="34" charset="0"/>
                  </a:rPr>
                  <a:t> task. It aims to make good estimates for 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000" i="1" dirty="0">
                        <a:solidFill>
                          <a:srgbClr val="444444"/>
                        </a:solidFill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sz="2000" dirty="0">
                    <a:solidFill>
                      <a:srgbClr val="444444"/>
                    </a:solidFill>
                    <a:latin typeface="Avenir Next" panose="020B0503020202020204" pitchFamily="34" charset="0"/>
                  </a:rPr>
                  <a:t> (via solving for our </a:t>
                </a:r>
                <a14:m>
                  <m:oMath xmlns:m="http://schemas.openxmlformats.org/officeDocument/2006/math">
                    <m:r>
                      <a:rPr lang="el-GR" sz="2000" i="1" dirty="0" smtClean="0">
                        <a:solidFill>
                          <a:srgbClr val="444444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l-GR" sz="2000" dirty="0">
                    <a:solidFill>
                      <a:srgbClr val="444444"/>
                    </a:solidFill>
                    <a:latin typeface="Avenir Next" panose="020B0503020202020204" pitchFamily="34" charset="0"/>
                  </a:rPr>
                  <a:t>'</a:t>
                </a:r>
                <a:r>
                  <a:rPr lang="en-US" sz="2000" dirty="0">
                    <a:solidFill>
                      <a:srgbClr val="444444"/>
                    </a:solidFill>
                    <a:latin typeface="Avenir Next" panose="020B0503020202020204" pitchFamily="34" charset="0"/>
                  </a:rPr>
                  <a:t>s), and it provides expansive details about its certainty. It provides lots of tools to discuss confidence, but isn't great at dealing with test sets.</a:t>
                </a: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802C0A-A255-2A43-940F-206D0F38A5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056" y="1685940"/>
                <a:ext cx="4767072" cy="3285515"/>
              </a:xfrm>
              <a:prstGeom prst="rect">
                <a:avLst/>
              </a:prstGeom>
              <a:blipFill>
                <a:blip r:embed="rId2"/>
                <a:stretch>
                  <a:fillRect l="-1061" b="-2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394C77-5978-9746-9622-BC2D215B4C20}"/>
                  </a:ext>
                </a:extLst>
              </p:cNvPr>
              <p:cNvSpPr/>
              <p:nvPr/>
            </p:nvSpPr>
            <p:spPr>
              <a:xfrm>
                <a:off x="6955536" y="1685940"/>
                <a:ext cx="4608576" cy="46705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500"/>
                  </a:spcBef>
                </a:pPr>
                <a:r>
                  <a:rPr lang="en-US" sz="2000" b="1" dirty="0">
                    <a:solidFill>
                      <a:srgbClr val="444444"/>
                    </a:solidFill>
                    <a:latin typeface="Avenir Next" panose="020B0503020202020204" pitchFamily="34" charset="0"/>
                  </a:rPr>
                  <a:t>sklearn</a:t>
                </a:r>
                <a:r>
                  <a:rPr lang="en-US" sz="2000" dirty="0">
                    <a:solidFill>
                      <a:srgbClr val="444444"/>
                    </a:solidFill>
                    <a:latin typeface="Avenir Next" panose="020B0503020202020204" pitchFamily="34" charset="0"/>
                  </a:rPr>
                  <a:t> is mostly focused on the </a:t>
                </a:r>
                <a:r>
                  <a:rPr lang="en-US" sz="2000" i="1" dirty="0">
                    <a:solidFill>
                      <a:srgbClr val="C00000"/>
                    </a:solidFill>
                    <a:latin typeface="Avenir Next" panose="020B0503020202020204" pitchFamily="34" charset="0"/>
                  </a:rPr>
                  <a:t>prediction</a:t>
                </a:r>
                <a:r>
                  <a:rPr lang="en-US" sz="2000" dirty="0">
                    <a:solidFill>
                      <a:srgbClr val="444444"/>
                    </a:solidFill>
                    <a:latin typeface="Avenir Next" panose="020B0503020202020204" pitchFamily="34" charset="0"/>
                  </a:rPr>
                  <a:t> task. It aims to make a well-fit line to our input data 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444444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000" dirty="0">
                    <a:solidFill>
                      <a:srgbClr val="444444"/>
                    </a:solidFill>
                    <a:latin typeface="Avenir Next" panose="020B0503020202020204" pitchFamily="34" charset="0"/>
                  </a:rPr>
                  <a:t>, so as to make good</a:t>
                </a:r>
                <a:r>
                  <a:rPr lang="en-US" sz="2000" dirty="0">
                    <a:solidFill>
                      <a:srgbClr val="44444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444444"/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000" i="1" dirty="0">
                        <a:solidFill>
                          <a:srgbClr val="44444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444444"/>
                    </a:solidFill>
                    <a:latin typeface="Avenir Next" panose="020B0503020202020204" pitchFamily="34" charset="0"/>
                  </a:rPr>
                  <a:t> predictions for some unseen inputs</a:t>
                </a:r>
                <a:r>
                  <a:rPr lang="en-US" sz="2000" dirty="0">
                    <a:solidFill>
                      <a:srgbClr val="44444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solidFill>
                          <a:srgbClr val="444444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000" dirty="0">
                    <a:solidFill>
                      <a:srgbClr val="444444"/>
                    </a:solidFill>
                    <a:latin typeface="Avenir Next" panose="020B0503020202020204" pitchFamily="34" charset="0"/>
                  </a:rPr>
                  <a:t>. It provides a shallower analysis of our variables. In other words, </a:t>
                </a:r>
                <a:r>
                  <a:rPr lang="en-US" sz="2000" b="1" dirty="0" err="1">
                    <a:solidFill>
                      <a:srgbClr val="444444"/>
                    </a:solidFill>
                    <a:latin typeface="Avenir Next" panose="020B0503020202020204" pitchFamily="34" charset="0"/>
                  </a:rPr>
                  <a:t>sklearn</a:t>
                </a:r>
                <a:r>
                  <a:rPr lang="en-US" sz="2000" dirty="0">
                    <a:solidFill>
                      <a:srgbClr val="444444"/>
                    </a:solidFill>
                    <a:latin typeface="Avenir Next" panose="020B0503020202020204" pitchFamily="34" charset="0"/>
                  </a:rPr>
                  <a:t> is great at test sets and dev sets, but it can't really reveal much about the uncertainty in the parameters or predictions.</a:t>
                </a: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394C77-5978-9746-9622-BC2D215B4C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536" y="1685940"/>
                <a:ext cx="4608576" cy="4670509"/>
              </a:xfrm>
              <a:prstGeom prst="rect">
                <a:avLst/>
              </a:prstGeom>
              <a:blipFill>
                <a:blip r:embed="rId3"/>
                <a:stretch>
                  <a:fillRect l="-1374" r="-1099" b="-1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00804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DDCA0CB-18C4-E243-9985-723171419E13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Programming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78FCB6-E8C3-B546-9194-8603DFE92164}"/>
              </a:ext>
            </a:extLst>
          </p:cNvPr>
          <p:cNvSpPr/>
          <p:nvPr/>
        </p:nvSpPr>
        <p:spPr>
          <a:xfrm>
            <a:off x="164592" y="755885"/>
            <a:ext cx="11862816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15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REMINDER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802C0A-A255-2A43-940F-206D0F38A576}"/>
                  </a:ext>
                </a:extLst>
              </p:cNvPr>
              <p:cNvSpPr/>
              <p:nvPr/>
            </p:nvSpPr>
            <p:spPr>
              <a:xfrm>
                <a:off x="792480" y="1917588"/>
                <a:ext cx="4572000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  <a:latin typeface="Avenir Next" panose="020B0503020202020204" pitchFamily="34" charset="0"/>
                  </a:rPr>
                  <a:t>Inference</a:t>
                </a:r>
                <a:r>
                  <a:rPr lang="en-US" sz="2400" dirty="0">
                    <a:latin typeface="Avenir Next" panose="020B0503020202020204" pitchFamily="34" charset="0"/>
                  </a:rPr>
                  <a:t>: estimates the function 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, but the goal isn't to make predictions for 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; rather, it is more concerned with understanding the relationship between 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 and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802C0A-A255-2A43-940F-206D0F38A5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" y="1917588"/>
                <a:ext cx="4572000" cy="2308324"/>
              </a:xfrm>
              <a:prstGeom prst="rect">
                <a:avLst/>
              </a:prstGeom>
              <a:blipFill>
                <a:blip r:embed="rId2"/>
                <a:stretch>
                  <a:fillRect l="-1939" t="-2186" r="-1385" b="-5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394C77-5978-9746-9622-BC2D215B4C20}"/>
                  </a:ext>
                </a:extLst>
              </p:cNvPr>
              <p:cNvSpPr/>
              <p:nvPr/>
            </p:nvSpPr>
            <p:spPr>
              <a:xfrm>
                <a:off x="6882384" y="1917588"/>
                <a:ext cx="4608576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  <a:latin typeface="Avenir Next" panose="020B0503020202020204" pitchFamily="34" charset="0"/>
                  </a:rPr>
                  <a:t>Prediction</a:t>
                </a:r>
                <a:r>
                  <a:rPr lang="en-US" sz="2400" dirty="0">
                    <a:latin typeface="Avenir Next" panose="020B0503020202020204" pitchFamily="34" charset="0"/>
                  </a:rPr>
                  <a:t>: estimates the function 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 with the goal of making accurate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 predictions for some unseen 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394C77-5978-9746-9622-BC2D215B4C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2384" y="1917588"/>
                <a:ext cx="4608576" cy="1569660"/>
              </a:xfrm>
              <a:prstGeom prst="rect">
                <a:avLst/>
              </a:prstGeom>
              <a:blipFill>
                <a:blip r:embed="rId3"/>
                <a:stretch>
                  <a:fillRect l="-1923" t="-3200" r="-275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34707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DDCA0CB-18C4-E243-9985-723171419E13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Programming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71312C-9640-C248-8976-456CA86EBC04}"/>
              </a:ext>
            </a:extLst>
          </p:cNvPr>
          <p:cNvSpPr/>
          <p:nvPr/>
        </p:nvSpPr>
        <p:spPr>
          <a:xfrm>
            <a:off x="1328928" y="1125109"/>
            <a:ext cx="9729216" cy="4785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venir Next" panose="020B0503020202020204" pitchFamily="34" charset="0"/>
              </a:rPr>
              <a:t>Programming takes practice. No way around it. Practice, practice, practice.</a:t>
            </a:r>
          </a:p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venir Next" panose="020B0503020202020204" pitchFamily="34" charset="0"/>
              </a:rPr>
              <a:t>We teach the </a:t>
            </a:r>
            <a:r>
              <a:rPr lang="en-US" sz="2000" b="1" dirty="0">
                <a:latin typeface="Avenir Next" panose="020B0503020202020204" pitchFamily="34" charset="0"/>
              </a:rPr>
              <a:t>fundamentals</a:t>
            </a:r>
            <a:r>
              <a:rPr lang="en-US" sz="2000" dirty="0">
                <a:latin typeface="Avenir Next" panose="020B0503020202020204" pitchFamily="34" charset="0"/>
              </a:rPr>
              <a:t> of data science and machine learning. Library packages, by themselves, are not fundamentals; they are accessible, high-level tools to accomplish certain tasks. They also change from time-to-time. Thus, it would be horrible if the course’s main focus was on functions provided by </a:t>
            </a:r>
            <a:r>
              <a:rPr lang="en-US" sz="2000" b="1" dirty="0">
                <a:solidFill>
                  <a:srgbClr val="0070C0"/>
                </a:solidFill>
                <a:latin typeface="Avenir Next" panose="020B0503020202020204" pitchFamily="34" charset="0"/>
              </a:rPr>
              <a:t>pandas</a:t>
            </a:r>
            <a:r>
              <a:rPr lang="en-US" sz="2000" dirty="0">
                <a:latin typeface="Avenir Next" panose="020B0503020202020204" pitchFamily="34" charset="0"/>
              </a:rPr>
              <a:t>, </a:t>
            </a:r>
            <a:r>
              <a:rPr lang="en-US" sz="2000" b="1" dirty="0">
                <a:solidFill>
                  <a:schemeClr val="accent2"/>
                </a:solidFill>
                <a:latin typeface="Avenir Next" panose="020B0503020202020204" pitchFamily="34" charset="0"/>
              </a:rPr>
              <a:t>NumPy</a:t>
            </a:r>
            <a:r>
              <a:rPr lang="en-US" sz="2000" dirty="0">
                <a:latin typeface="Avenir Next" panose="020B0503020202020204" pitchFamily="34" charset="0"/>
              </a:rPr>
              <a:t>, </a:t>
            </a:r>
            <a:r>
              <a:rPr lang="en-US" sz="2000" b="1" dirty="0" err="1">
                <a:solidFill>
                  <a:srgbClr val="00A39A"/>
                </a:solidFill>
                <a:latin typeface="Avenir Next" panose="020B0503020202020204" pitchFamily="34" charset="0"/>
              </a:rPr>
              <a:t>scikits</a:t>
            </a:r>
            <a:r>
              <a:rPr lang="en-US" sz="2000" b="1" dirty="0">
                <a:solidFill>
                  <a:srgbClr val="00A39A"/>
                </a:solidFill>
                <a:latin typeface="Avenir Next" panose="020B0503020202020204" pitchFamily="34" charset="0"/>
              </a:rPr>
              <a:t>-learn</a:t>
            </a:r>
            <a:r>
              <a:rPr lang="en-US" sz="2000" dirty="0">
                <a:latin typeface="Avenir Next" panose="020B0503020202020204" pitchFamily="34" charset="0"/>
              </a:rPr>
              <a:t>, etc.</a:t>
            </a:r>
          </a:p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" panose="020B0503020202020204" pitchFamily="34" charset="0"/>
              </a:rPr>
              <a:t>Via examples, we aim to show the benefits and power of them.</a:t>
            </a:r>
          </a:p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venir Next" panose="020B0503020202020204" pitchFamily="34" charset="0"/>
              </a:rPr>
              <a:t>They are incredibly powerful tools, and we make heavy usage of them, but we rely on you to explore how to make them work for you.</a:t>
            </a:r>
          </a:p>
        </p:txBody>
      </p:sp>
    </p:spTree>
    <p:extLst>
      <p:ext uri="{BB962C8B-B14F-4D97-AF65-F5344CB8AC3E}">
        <p14:creationId xmlns:p14="http://schemas.microsoft.com/office/powerpoint/2010/main" val="10338718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DDCA0CB-18C4-E243-9985-723171419E13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Debugging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71312C-9640-C248-8976-456CA86EBC04}"/>
              </a:ext>
            </a:extLst>
          </p:cNvPr>
          <p:cNvSpPr/>
          <p:nvPr/>
        </p:nvSpPr>
        <p:spPr>
          <a:xfrm>
            <a:off x="1133856" y="1503061"/>
            <a:ext cx="10338816" cy="3008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800" b="1" dirty="0">
                <a:latin typeface="Avenir Next" panose="020B0503020202020204" pitchFamily="34" charset="0"/>
              </a:rPr>
              <a:t>D</a:t>
            </a:r>
            <a:r>
              <a:rPr lang="en-US" sz="2800" b="1" dirty="0">
                <a:solidFill>
                  <a:schemeClr val="tx1"/>
                </a:solidFill>
                <a:latin typeface="Avenir Next" panose="020B0503020202020204" pitchFamily="34" charset="0"/>
              </a:rPr>
              <a:t>ebugging</a:t>
            </a:r>
            <a:r>
              <a:rPr lang="en-US" sz="2800" b="1" dirty="0">
                <a:latin typeface="Avenir Next" panose="020B0503020202020204" pitchFamily="34" charset="0"/>
              </a:rPr>
              <a:t> </a:t>
            </a:r>
            <a:r>
              <a:rPr lang="en-US" sz="2800" dirty="0">
                <a:latin typeface="Avenir Next" panose="020B0503020202020204" pitchFamily="34" charset="0"/>
              </a:rPr>
              <a:t>is a large topic</a:t>
            </a:r>
            <a:r>
              <a:rPr lang="en-US" sz="2800" b="1" dirty="0">
                <a:latin typeface="Avenir Next" panose="020B0503020202020204" pitchFamily="34" charset="0"/>
              </a:rPr>
              <a:t>, </a:t>
            </a:r>
            <a:r>
              <a:rPr lang="en-US" sz="2800" dirty="0">
                <a:latin typeface="Avenir Next" panose="020B0503020202020204" pitchFamily="34" charset="0"/>
              </a:rPr>
              <a:t>and yet it’s only a small aspect of the larger field of </a:t>
            </a:r>
            <a:r>
              <a:rPr lang="en-US" sz="2800" b="1" dirty="0">
                <a:latin typeface="Avenir Next" panose="020B0503020202020204" pitchFamily="34" charset="0"/>
              </a:rPr>
              <a:t>software testing</a:t>
            </a:r>
          </a:p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venir Next" panose="020B0503020202020204" pitchFamily="34" charset="0"/>
              </a:rPr>
              <a:t>Here are some of my tips:</a:t>
            </a:r>
          </a:p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1078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DDCA0CB-18C4-E243-9985-723171419E13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Debugging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71312C-9640-C248-8976-456CA86EBC04}"/>
              </a:ext>
            </a:extLst>
          </p:cNvPr>
          <p:cNvSpPr/>
          <p:nvPr/>
        </p:nvSpPr>
        <p:spPr>
          <a:xfrm>
            <a:off x="804672" y="1076341"/>
            <a:ext cx="10899648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venir Next" panose="020B0503020202020204" pitchFamily="34" charset="0"/>
              </a:rPr>
              <a:t>Pay close attention to the error message (read the output)</a:t>
            </a:r>
          </a:p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venir Next" panose="020B0503020202020204" pitchFamily="34" charset="0"/>
              </a:rPr>
              <a:t>When coding, start simple! Stop trying to do too much at once.</a:t>
            </a:r>
          </a:p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A39A"/>
                </a:solidFill>
                <a:latin typeface="Avenir Next" panose="020B0503020202020204" pitchFamily="34" charset="0"/>
              </a:rPr>
              <a:t>print</a:t>
            </a:r>
            <a:r>
              <a:rPr lang="en-US" sz="2800" dirty="0">
                <a:latin typeface="Avenir Next" panose="020B0503020202020204" pitchFamily="34" charset="0"/>
              </a:rPr>
              <a:t>() things out. Often. Check the </a:t>
            </a:r>
            <a:r>
              <a:rPr lang="en-US" sz="2800" b="1" dirty="0">
                <a:latin typeface="Avenir Next" panose="020B0503020202020204" pitchFamily="34" charset="0"/>
              </a:rPr>
              <a:t>type</a:t>
            </a:r>
            <a:r>
              <a:rPr lang="en-US" sz="2800" dirty="0">
                <a:latin typeface="Avenir Next" panose="020B0503020202020204" pitchFamily="34" charset="0"/>
              </a:rPr>
              <a:t>, </a:t>
            </a:r>
            <a:r>
              <a:rPr lang="en-US" sz="2800" b="1" dirty="0">
                <a:latin typeface="Avenir Next" panose="020B0503020202020204" pitchFamily="34" charset="0"/>
              </a:rPr>
              <a:t>size</a:t>
            </a:r>
            <a:r>
              <a:rPr lang="en-US" sz="2800" dirty="0">
                <a:latin typeface="Avenir Next" panose="020B0503020202020204" pitchFamily="34" charset="0"/>
              </a:rPr>
              <a:t>, and </a:t>
            </a:r>
            <a:r>
              <a:rPr lang="en-US" sz="2800" b="1" dirty="0">
                <a:latin typeface="Avenir Next" panose="020B0503020202020204" pitchFamily="34" charset="0"/>
              </a:rPr>
              <a:t>contents</a:t>
            </a:r>
            <a:r>
              <a:rPr lang="en-US" sz="2800" dirty="0">
                <a:latin typeface="Avenir Next" panose="020B0503020202020204" pitchFamily="34" charset="0"/>
              </a:rPr>
              <a:t> of the data structure at hand.</a:t>
            </a:r>
          </a:p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venir Next" panose="020B0503020202020204" pitchFamily="34" charset="0"/>
              </a:rPr>
              <a:t>Be suspicious </a:t>
            </a:r>
            <a:r>
              <a:rPr lang="en-US" sz="2800" dirty="0">
                <a:latin typeface="Avenir Next" panose="020B0503020202020204" pitchFamily="34" charset="0"/>
              </a:rPr>
              <a:t>and doubtful of everything you type. The default is for things to not work. By default, your code will not work.</a:t>
            </a:r>
            <a:endParaRPr lang="en-US" sz="2800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20801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DDCA0CB-18C4-E243-9985-723171419E13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Debugging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71312C-9640-C248-8976-456CA86EBC04}"/>
              </a:ext>
            </a:extLst>
          </p:cNvPr>
          <p:cNvSpPr/>
          <p:nvPr/>
        </p:nvSpPr>
        <p:spPr>
          <a:xfrm>
            <a:off x="902208" y="1296680"/>
            <a:ext cx="10899648" cy="4139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</a:rPr>
              <a:t>Pay attention to scope </a:t>
            </a:r>
            <a:r>
              <a:rPr lang="en-US" sz="2400" dirty="0">
                <a:latin typeface="Avenir Next" panose="020B0503020202020204" pitchFamily="34" charset="0"/>
              </a:rPr>
              <a:t>and</a:t>
            </a:r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</a:rPr>
              <a:t> leaky variables</a:t>
            </a:r>
          </a:p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</a:rPr>
              <a:t>In </a:t>
            </a:r>
            <a:r>
              <a:rPr lang="en-US" sz="2400" dirty="0" err="1">
                <a:solidFill>
                  <a:schemeClr val="tx1"/>
                </a:solidFill>
                <a:latin typeface="Avenir Next" panose="020B0503020202020204" pitchFamily="34" charset="0"/>
              </a:rPr>
              <a:t>Jupyter</a:t>
            </a:r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</a:rPr>
              <a:t> Notebooks, pay careful attention to the order in which you run cells</a:t>
            </a:r>
          </a:p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</a:rPr>
              <a:t>Writing on paper to draft ideas and debug can be highly useful.</a:t>
            </a:r>
          </a:p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Get a proper debugger (e.g., with Visual Studio code editor).</a:t>
            </a:r>
            <a:endParaRPr lang="en-US" sz="2400" dirty="0">
              <a:solidFill>
                <a:schemeClr val="tx1"/>
              </a:solidFill>
              <a:latin typeface="Avenir Next" panose="020B050302020202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2796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DDCA0CB-18C4-E243-9985-723171419E13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Debugging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71312C-9640-C248-8976-456CA86EBC04}"/>
              </a:ext>
            </a:extLst>
          </p:cNvPr>
          <p:cNvSpPr/>
          <p:nvPr/>
        </p:nvSpPr>
        <p:spPr>
          <a:xfrm>
            <a:off x="902208" y="1296680"/>
            <a:ext cx="1089964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</a:rPr>
              <a:t>Everything can be distilled down to data structures and algorithms..</a:t>
            </a:r>
          </a:p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Code can have:</a:t>
            </a:r>
          </a:p>
          <a:p>
            <a:pPr marL="800100" lvl="1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Correct logic, but incorrect implementation</a:t>
            </a:r>
          </a:p>
          <a:p>
            <a:pPr marL="800100" lvl="1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</a:rPr>
              <a:t>Incorrect logic, but correct implementation of your bad logic</a:t>
            </a:r>
          </a:p>
          <a:p>
            <a:pPr marL="800100" lvl="1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Incorrect logic, and incorrect implementation</a:t>
            </a:r>
          </a:p>
          <a:p>
            <a:pPr marL="800100" lvl="1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</a:rPr>
              <a:t>Correct logic, correct implementation.</a:t>
            </a:r>
          </a:p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If there’s an error, it’s either in your </a:t>
            </a:r>
            <a:r>
              <a:rPr lang="en-US" sz="2400" b="1" dirty="0">
                <a:latin typeface="Avenir Next" panose="020B0503020202020204" pitchFamily="34" charset="0"/>
              </a:rPr>
              <a:t>logic</a:t>
            </a:r>
            <a:r>
              <a:rPr lang="en-US" sz="2400" dirty="0">
                <a:latin typeface="Avenir Next" panose="020B0503020202020204" pitchFamily="34" charset="0"/>
              </a:rPr>
              <a:t> or </a:t>
            </a:r>
            <a:r>
              <a:rPr lang="en-US" sz="2400" b="1" dirty="0">
                <a:latin typeface="Avenir Next" panose="020B0503020202020204" pitchFamily="34" charset="0"/>
              </a:rPr>
              <a:t>implementation</a:t>
            </a:r>
            <a:r>
              <a:rPr lang="en-US" sz="2400" dirty="0">
                <a:latin typeface="Avenir Next" panose="020B0503020202020204" pitchFamily="34" charset="0"/>
              </a:rPr>
              <a:t>, or both</a:t>
            </a:r>
            <a:endParaRPr lang="en-US" sz="2400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603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AD72E6D-CCF7-A246-9CCA-6E1610BD1462}"/>
              </a:ext>
            </a:extLst>
          </p:cNvPr>
          <p:cNvGrpSpPr/>
          <p:nvPr/>
        </p:nvGrpSpPr>
        <p:grpSpPr>
          <a:xfrm>
            <a:off x="5316273" y="649224"/>
            <a:ext cx="6159447" cy="5918322"/>
            <a:chOff x="3496617" y="439833"/>
            <a:chExt cx="6159447" cy="6146002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48BA96C-C7C6-0945-8069-F45EDDED3756}"/>
                </a:ext>
              </a:extLst>
            </p:cNvPr>
            <p:cNvSpPr/>
            <p:nvPr/>
          </p:nvSpPr>
          <p:spPr>
            <a:xfrm flipH="1">
              <a:off x="5788151" y="439833"/>
              <a:ext cx="3867913" cy="1370679"/>
            </a:xfrm>
            <a:prstGeom prst="parallelogram">
              <a:avLst>
                <a:gd name="adj" fmla="val 45869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10557F2F-961C-F94D-A135-ED448A9761C8}"/>
                </a:ext>
              </a:extLst>
            </p:cNvPr>
            <p:cNvSpPr/>
            <p:nvPr/>
          </p:nvSpPr>
          <p:spPr>
            <a:xfrm>
              <a:off x="7181572" y="5084064"/>
              <a:ext cx="2474492" cy="1501771"/>
            </a:xfrm>
            <a:prstGeom prst="parallelogram">
              <a:avLst>
                <a:gd name="adj" fmla="val 39869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4510F2-8802-9441-97B4-38A05F47C556}"/>
                </a:ext>
              </a:extLst>
            </p:cNvPr>
            <p:cNvSpPr/>
            <p:nvPr/>
          </p:nvSpPr>
          <p:spPr>
            <a:xfrm>
              <a:off x="3496617" y="439833"/>
              <a:ext cx="5532043" cy="61460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9446740" y="910834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5534311" y="850205"/>
            <a:ext cx="922214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/>
          <p:nvPr/>
        </p:nvCxnSpPr>
        <p:spPr>
          <a:xfrm>
            <a:off x="5537719" y="1536192"/>
            <a:ext cx="507846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A0207F-12D6-C247-AC47-ECB787BB8CE9}"/>
              </a:ext>
            </a:extLst>
          </p:cNvPr>
          <p:cNvSpPr txBox="1"/>
          <p:nvPr/>
        </p:nvSpPr>
        <p:spPr>
          <a:xfrm>
            <a:off x="9822410" y="1695661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647FFE-6D26-8E40-A53A-A24F29022F26}"/>
              </a:ext>
            </a:extLst>
          </p:cNvPr>
          <p:cNvSpPr txBox="1"/>
          <p:nvPr/>
        </p:nvSpPr>
        <p:spPr>
          <a:xfrm>
            <a:off x="6911862" y="126004"/>
            <a:ext cx="2340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Your Data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BBE0B7-CAC0-5641-B70D-5DCC6F9B4FCE}"/>
              </a:ext>
            </a:extLst>
          </p:cNvPr>
          <p:cNvSpPr txBox="1"/>
          <p:nvPr/>
        </p:nvSpPr>
        <p:spPr>
          <a:xfrm>
            <a:off x="68546" y="545724"/>
            <a:ext cx="511066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Given some data such that each row corresponds to a distinct </a:t>
            </a:r>
            <a:r>
              <a:rPr lang="en-US" sz="2400" dirty="0" err="1">
                <a:latin typeface="Avenir Next" panose="020B0503020202020204" pitchFamily="34" charset="0"/>
              </a:rPr>
              <a:t>i.i.d</a:t>
            </a:r>
            <a:r>
              <a:rPr lang="en-US" sz="2400" dirty="0">
                <a:latin typeface="Avenir Next" panose="020B0503020202020204" pitchFamily="34" charset="0"/>
              </a:rPr>
              <a:t>. observation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You may be interested in a particular column</a:t>
            </a:r>
          </a:p>
        </p:txBody>
      </p:sp>
    </p:spTree>
    <p:extLst>
      <p:ext uri="{BB962C8B-B14F-4D97-AF65-F5344CB8AC3E}">
        <p14:creationId xmlns:p14="http://schemas.microsoft.com/office/powerpoint/2010/main" val="13731777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9CD7FD7F-23D8-AD43-9B12-779D20ECE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342385"/>
            <a:ext cx="50582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80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7A0723-199F-A34E-A2A0-B7C5356487DB}"/>
              </a:ext>
            </a:extLst>
          </p:cNvPr>
          <p:cNvSpPr/>
          <p:nvPr/>
        </p:nvSpPr>
        <p:spPr>
          <a:xfrm>
            <a:off x="2065335" y="2166502"/>
            <a:ext cx="8615248" cy="935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1500"/>
              </a:spcBef>
            </a:pPr>
            <a:r>
              <a:rPr lang="en-US" sz="4000" b="1" dirty="0">
                <a:latin typeface="Avenir Roman" panose="02000503020000020003" pitchFamily="2" charset="0"/>
              </a:rPr>
              <a:t>Exercise time!</a:t>
            </a:r>
          </a:p>
        </p:txBody>
      </p:sp>
    </p:spTree>
    <p:extLst>
      <p:ext uri="{BB962C8B-B14F-4D97-AF65-F5344CB8AC3E}">
        <p14:creationId xmlns:p14="http://schemas.microsoft.com/office/powerpoint/2010/main" val="2451870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AD72E6D-CCF7-A246-9CCA-6E1610BD1462}"/>
              </a:ext>
            </a:extLst>
          </p:cNvPr>
          <p:cNvGrpSpPr/>
          <p:nvPr/>
        </p:nvGrpSpPr>
        <p:grpSpPr>
          <a:xfrm>
            <a:off x="5316273" y="649224"/>
            <a:ext cx="6159447" cy="5918322"/>
            <a:chOff x="3496617" y="439833"/>
            <a:chExt cx="6159447" cy="6146002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48BA96C-C7C6-0945-8069-F45EDDED3756}"/>
                </a:ext>
              </a:extLst>
            </p:cNvPr>
            <p:cNvSpPr/>
            <p:nvPr/>
          </p:nvSpPr>
          <p:spPr>
            <a:xfrm flipH="1">
              <a:off x="5788151" y="439833"/>
              <a:ext cx="3867913" cy="1370679"/>
            </a:xfrm>
            <a:prstGeom prst="parallelogram">
              <a:avLst>
                <a:gd name="adj" fmla="val 45869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10557F2F-961C-F94D-A135-ED448A9761C8}"/>
                </a:ext>
              </a:extLst>
            </p:cNvPr>
            <p:cNvSpPr/>
            <p:nvPr/>
          </p:nvSpPr>
          <p:spPr>
            <a:xfrm>
              <a:off x="7181572" y="5084064"/>
              <a:ext cx="2474492" cy="1501771"/>
            </a:xfrm>
            <a:prstGeom prst="parallelogram">
              <a:avLst>
                <a:gd name="adj" fmla="val 39869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4510F2-8802-9441-97B4-38A05F47C556}"/>
                </a:ext>
              </a:extLst>
            </p:cNvPr>
            <p:cNvSpPr/>
            <p:nvPr/>
          </p:nvSpPr>
          <p:spPr>
            <a:xfrm>
              <a:off x="3496617" y="439833"/>
              <a:ext cx="5532043" cy="61460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6797088" y="850205"/>
            <a:ext cx="922214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/>
          <p:nvPr/>
        </p:nvCxnSpPr>
        <p:spPr>
          <a:xfrm>
            <a:off x="5537719" y="1536192"/>
            <a:ext cx="507846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9446740" y="910834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EAD063-73FE-4E49-8D43-C4B5C403EFC0}"/>
              </a:ext>
            </a:extLst>
          </p:cNvPr>
          <p:cNvSpPr txBox="1"/>
          <p:nvPr/>
        </p:nvSpPr>
        <p:spPr>
          <a:xfrm>
            <a:off x="9822410" y="1695661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E69398-44E4-8046-81C4-B2594E1BF76F}"/>
              </a:ext>
            </a:extLst>
          </p:cNvPr>
          <p:cNvSpPr txBox="1"/>
          <p:nvPr/>
        </p:nvSpPr>
        <p:spPr>
          <a:xfrm>
            <a:off x="6911862" y="126004"/>
            <a:ext cx="2340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Your Data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EA0C48-EBEA-BD4F-9A29-68BC2B99ACC3}"/>
              </a:ext>
            </a:extLst>
          </p:cNvPr>
          <p:cNvSpPr txBox="1"/>
          <p:nvPr/>
        </p:nvSpPr>
        <p:spPr>
          <a:xfrm>
            <a:off x="68546" y="545724"/>
            <a:ext cx="511066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Given some data such that each row corresponds to a distinct </a:t>
            </a:r>
            <a:r>
              <a:rPr lang="en-US" sz="2400" dirty="0" err="1">
                <a:latin typeface="Avenir Next" panose="020B0503020202020204" pitchFamily="34" charset="0"/>
              </a:rPr>
              <a:t>i.i.d</a:t>
            </a:r>
            <a:r>
              <a:rPr lang="en-US" sz="2400" dirty="0">
                <a:latin typeface="Avenir Next" panose="020B0503020202020204" pitchFamily="34" charset="0"/>
              </a:rPr>
              <a:t>. observation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You may be interested in a particular column</a:t>
            </a:r>
          </a:p>
        </p:txBody>
      </p:sp>
    </p:spTree>
    <p:extLst>
      <p:ext uri="{BB962C8B-B14F-4D97-AF65-F5344CB8AC3E}">
        <p14:creationId xmlns:p14="http://schemas.microsoft.com/office/powerpoint/2010/main" val="2741221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9510</TotalTime>
  <Words>6056</Words>
  <Application>Microsoft Macintosh PowerPoint</Application>
  <PresentationFormat>Widescreen</PresentationFormat>
  <Paragraphs>2476</Paragraphs>
  <Slides>80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90" baseType="lpstr">
      <vt:lpstr>MingLiU_HKSCS</vt:lpstr>
      <vt:lpstr>Arial</vt:lpstr>
      <vt:lpstr>Avenir Medium</vt:lpstr>
      <vt:lpstr>Avenir Next</vt:lpstr>
      <vt:lpstr>Avenir Roman</vt:lpstr>
      <vt:lpstr>Calibri</vt:lpstr>
      <vt:lpstr>Calibri Light</vt:lpstr>
      <vt:lpstr>Cambria Math</vt:lpstr>
      <vt:lpstr>Karla</vt:lpstr>
      <vt:lpstr>Office Theme</vt:lpstr>
      <vt:lpstr>Lecture 13: Data, Models, and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Roadmap:</dc:title>
  <dc:creator>Microsoft Office User</dc:creator>
  <cp:lastModifiedBy>Microsoft Office User</cp:lastModifiedBy>
  <cp:revision>443</cp:revision>
  <cp:lastPrinted>2020-09-10T13:54:53Z</cp:lastPrinted>
  <dcterms:created xsi:type="dcterms:W3CDTF">2020-02-22T17:06:58Z</dcterms:created>
  <dcterms:modified xsi:type="dcterms:W3CDTF">2020-10-02T11:49:41Z</dcterms:modified>
</cp:coreProperties>
</file>